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0" r:id="rId4"/>
    <p:sldId id="258" r:id="rId5"/>
    <p:sldId id="260" r:id="rId6"/>
    <p:sldId id="267" r:id="rId7"/>
    <p:sldId id="272" r:id="rId8"/>
    <p:sldId id="271" r:id="rId9"/>
    <p:sldId id="276" r:id="rId10"/>
    <p:sldId id="264" r:id="rId11"/>
    <p:sldId id="275" r:id="rId12"/>
    <p:sldId id="274" r:id="rId13"/>
    <p:sldId id="277" r:id="rId14"/>
    <p:sldId id="278" r:id="rId15"/>
    <p:sldId id="279" r:id="rId16"/>
    <p:sldId id="265" r:id="rId1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67" autoAdjust="0"/>
    <p:restoredTop sz="94660"/>
  </p:normalViewPr>
  <p:slideViewPr>
    <p:cSldViewPr>
      <p:cViewPr varScale="1">
        <p:scale>
          <a:sx n="78" d="100"/>
          <a:sy n="78" d="100"/>
        </p:scale>
        <p:origin x="69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2642599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1862951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2850984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3421430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316840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3566105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8683027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1475010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1326865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3804086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311D3AD-AEDA-46E3-91E7-FD2CAACB0170}" type="datetimeFigureOut">
              <a:rPr kumimoji="1" lang="ja-JP" altLang="en-US" smtClean="0"/>
              <a:pPr/>
              <a:t>2018/4/17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2128588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11D3AD-AEDA-46E3-91E7-FD2CAACB0170}" type="datetimeFigureOut">
              <a:rPr kumimoji="1" lang="ja-JP" altLang="en-US" smtClean="0"/>
              <a:pPr/>
              <a:t>2018/4/17</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3C6F03-80A1-43C1-B2A6-51FCF4CE955C}" type="slidenum">
              <a:rPr kumimoji="1" lang="ja-JP" altLang="en-US" smtClean="0"/>
              <a:pPr/>
              <a:t>‹#›</a:t>
            </a:fld>
            <a:endParaRPr kumimoji="1" lang="ja-JP" altLang="en-US"/>
          </a:p>
        </p:txBody>
      </p:sp>
    </p:spTree>
    <p:extLst>
      <p:ext uri="{BB962C8B-B14F-4D97-AF65-F5344CB8AC3E}">
        <p14:creationId xmlns:p14="http://schemas.microsoft.com/office/powerpoint/2010/main" val="1775701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67544" y="1628800"/>
            <a:ext cx="8208912" cy="1470025"/>
          </a:xfrm>
        </p:spPr>
        <p:txBody>
          <a:bodyPr>
            <a:normAutofit/>
          </a:bodyPr>
          <a:lstStyle/>
          <a:p>
            <a:pPr algn="l"/>
            <a:r>
              <a:rPr kumimoji="1" lang="ja-JP" altLang="en-US" dirty="0" smtClean="0">
                <a:solidFill>
                  <a:schemeClr val="bg1">
                    <a:lumMod val="65000"/>
                  </a:schemeClr>
                </a:solidFill>
              </a:rPr>
              <a:t>○○</a:t>
            </a:r>
            <a:r>
              <a:rPr kumimoji="1" lang="ja-JP" altLang="en-US" dirty="0" smtClean="0"/>
              <a:t>欠損部にインプラントを用いて治療を行った１症例</a:t>
            </a:r>
            <a:endParaRPr kumimoji="1" lang="ja-JP" altLang="en-US" dirty="0"/>
          </a:p>
        </p:txBody>
      </p:sp>
      <p:sp>
        <p:nvSpPr>
          <p:cNvPr id="3" name="サブタイトル 2"/>
          <p:cNvSpPr>
            <a:spLocks noGrp="1"/>
          </p:cNvSpPr>
          <p:nvPr>
            <p:ph type="subTitle" idx="1"/>
          </p:nvPr>
        </p:nvSpPr>
        <p:spPr>
          <a:xfrm>
            <a:off x="3707904" y="3573016"/>
            <a:ext cx="4248472" cy="1080120"/>
          </a:xfrm>
        </p:spPr>
        <p:txBody>
          <a:bodyPr>
            <a:normAutofit lnSpcReduction="10000"/>
          </a:bodyPr>
          <a:lstStyle/>
          <a:p>
            <a:pPr algn="l"/>
            <a:r>
              <a:rPr kumimoji="1" lang="ja-JP" altLang="en-US" dirty="0" smtClean="0"/>
              <a:t>所属</a:t>
            </a:r>
            <a:endParaRPr kumimoji="1" lang="en-US" altLang="ja-JP" dirty="0" smtClean="0"/>
          </a:p>
          <a:p>
            <a:pPr algn="l"/>
            <a:r>
              <a:rPr lang="ja-JP" altLang="en-US" dirty="0"/>
              <a:t>氏名</a:t>
            </a:r>
            <a:endParaRPr kumimoji="1" lang="ja-JP" altLang="en-US" dirty="0"/>
          </a:p>
        </p:txBody>
      </p:sp>
      <p:sp>
        <p:nvSpPr>
          <p:cNvPr id="4" name="テキスト ボックス 3"/>
          <p:cNvSpPr txBox="1"/>
          <p:nvPr/>
        </p:nvSpPr>
        <p:spPr>
          <a:xfrm>
            <a:off x="3635896" y="332656"/>
            <a:ext cx="4464496" cy="830997"/>
          </a:xfrm>
          <a:prstGeom prst="rect">
            <a:avLst/>
          </a:prstGeom>
          <a:noFill/>
        </p:spPr>
        <p:txBody>
          <a:bodyPr wrap="square" rtlCol="0">
            <a:spAutoFit/>
          </a:bodyPr>
          <a:lstStyle/>
          <a:p>
            <a:r>
              <a:rPr kumimoji="1" lang="ja-JP" altLang="en-US" sz="2400" dirty="0" smtClean="0">
                <a:solidFill>
                  <a:srgbClr val="FF0000"/>
                </a:solidFill>
              </a:rPr>
              <a:t>発表原稿を作成し規定の発表時間に合うように練習下さい</a:t>
            </a:r>
            <a:endParaRPr kumimoji="1" lang="ja-JP" altLang="en-US" sz="2400" dirty="0">
              <a:solidFill>
                <a:srgbClr val="FF0000"/>
              </a:solidFill>
            </a:endParaRPr>
          </a:p>
        </p:txBody>
      </p:sp>
      <p:sp>
        <p:nvSpPr>
          <p:cNvPr id="5" name="テキスト ボックス 4"/>
          <p:cNvSpPr txBox="1"/>
          <p:nvPr/>
        </p:nvSpPr>
        <p:spPr>
          <a:xfrm>
            <a:off x="323528" y="5445224"/>
            <a:ext cx="8136904" cy="1077218"/>
          </a:xfrm>
          <a:prstGeom prst="rect">
            <a:avLst/>
          </a:prstGeom>
          <a:noFill/>
        </p:spPr>
        <p:txBody>
          <a:bodyPr wrap="square" rtlCol="0">
            <a:spAutoFit/>
          </a:bodyPr>
          <a:lstStyle/>
          <a:p>
            <a:pPr algn="ctr"/>
            <a:r>
              <a:rPr kumimoji="1" lang="ja-JP" altLang="en-US" sz="3200" smtClean="0"/>
              <a:t>ＯＯ</a:t>
            </a:r>
            <a:r>
              <a:rPr kumimoji="1" lang="ja-JP" altLang="en-US" sz="3200" dirty="0" smtClean="0"/>
              <a:t>年度　大阪口腔インプラント研修セミナー　Ｏ</a:t>
            </a:r>
            <a:r>
              <a:rPr lang="ja-JP" altLang="en-US" sz="3200" dirty="0" smtClean="0"/>
              <a:t>期生　</a:t>
            </a:r>
            <a:r>
              <a:rPr kumimoji="1" lang="ja-JP" altLang="en-US" sz="3200" dirty="0" smtClean="0"/>
              <a:t>症例検討会</a:t>
            </a:r>
            <a:endParaRPr kumimoji="1" lang="ja-JP" altLang="en-US" sz="3200" dirty="0"/>
          </a:p>
        </p:txBody>
      </p:sp>
    </p:spTree>
    <p:extLst>
      <p:ext uri="{BB962C8B-B14F-4D97-AF65-F5344CB8AC3E}">
        <p14:creationId xmlns:p14="http://schemas.microsoft.com/office/powerpoint/2010/main" val="3629810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55776" y="188640"/>
            <a:ext cx="3826768" cy="634082"/>
          </a:xfrm>
        </p:spPr>
        <p:txBody>
          <a:bodyPr>
            <a:normAutofit fontScale="90000"/>
          </a:bodyPr>
          <a:lstStyle/>
          <a:p>
            <a:r>
              <a:rPr kumimoji="1" lang="ja-JP" altLang="en-US" sz="3600" dirty="0" smtClean="0"/>
              <a:t>治療計画</a:t>
            </a:r>
            <a:endParaRPr kumimoji="1" lang="ja-JP" altLang="en-US" sz="3600" dirty="0"/>
          </a:p>
        </p:txBody>
      </p:sp>
      <p:sp>
        <p:nvSpPr>
          <p:cNvPr id="3" name="コンテンツ プレースホルダー 2"/>
          <p:cNvSpPr>
            <a:spLocks noGrp="1"/>
          </p:cNvSpPr>
          <p:nvPr>
            <p:ph idx="1"/>
          </p:nvPr>
        </p:nvSpPr>
        <p:spPr>
          <a:xfrm>
            <a:off x="395536" y="3429000"/>
            <a:ext cx="8424936" cy="3168352"/>
          </a:xfrm>
        </p:spPr>
        <p:txBody>
          <a:bodyPr>
            <a:noAutofit/>
          </a:bodyPr>
          <a:lstStyle/>
          <a:p>
            <a:pPr>
              <a:buNone/>
            </a:pPr>
            <a:r>
              <a:rPr lang="ja-JP" altLang="en-US" sz="2400" dirty="0" smtClean="0">
                <a:latin typeface="+mn-ea"/>
              </a:rPr>
              <a:t>インプラントも含めた全体的な治療計画</a:t>
            </a:r>
            <a:endParaRPr lang="en-US" altLang="ja-JP" sz="2400" dirty="0" smtClean="0">
              <a:latin typeface="+mn-ea"/>
            </a:endParaRPr>
          </a:p>
          <a:p>
            <a:pPr>
              <a:buNone/>
            </a:pPr>
            <a:r>
              <a:rPr lang="ja-JP" altLang="en-US" sz="2400" dirty="0" smtClean="0">
                <a:latin typeface="+mn-ea"/>
              </a:rPr>
              <a:t>（実際の治療経過と違う事もあります。）</a:t>
            </a:r>
            <a:endParaRPr lang="en-US" altLang="ja-JP" sz="2400" dirty="0" smtClean="0">
              <a:latin typeface="+mn-ea"/>
            </a:endParaRPr>
          </a:p>
          <a:p>
            <a:pPr>
              <a:buNone/>
            </a:pPr>
            <a:r>
              <a:rPr lang="ja-JP" altLang="en-US" sz="2400" dirty="0" smtClean="0">
                <a:latin typeface="+mn-ea"/>
              </a:rPr>
              <a:t>例）　１）破折歯の抜歯</a:t>
            </a:r>
            <a:endParaRPr lang="en-US" altLang="ja-JP" sz="2400" dirty="0" smtClean="0">
              <a:latin typeface="+mn-ea"/>
            </a:endParaRPr>
          </a:p>
          <a:p>
            <a:pPr>
              <a:buNone/>
            </a:pPr>
            <a:r>
              <a:rPr lang="ja-JP" altLang="en-US" sz="2400" dirty="0" smtClean="0">
                <a:latin typeface="+mn-ea"/>
              </a:rPr>
              <a:t>　　　２）欠損部への義歯作成</a:t>
            </a:r>
            <a:endParaRPr lang="en-US" altLang="ja-JP" sz="2400" dirty="0" smtClean="0">
              <a:latin typeface="+mn-ea"/>
            </a:endParaRPr>
          </a:p>
          <a:p>
            <a:pPr>
              <a:buNone/>
            </a:pPr>
            <a:r>
              <a:rPr lang="ja-JP" altLang="en-US" sz="2400" dirty="0" smtClean="0">
                <a:latin typeface="+mn-ea"/>
              </a:rPr>
              <a:t>　　　３）歯周基本治療</a:t>
            </a:r>
            <a:endParaRPr lang="en-US" altLang="ja-JP" sz="2400" dirty="0" smtClean="0">
              <a:latin typeface="+mn-ea"/>
            </a:endParaRPr>
          </a:p>
          <a:p>
            <a:pPr>
              <a:buNone/>
            </a:pPr>
            <a:r>
              <a:rPr lang="ja-JP" altLang="en-US" sz="2400" dirty="0" smtClean="0">
                <a:latin typeface="+mn-ea"/>
              </a:rPr>
              <a:t>　　　４）欠損部へのインプラント補綴</a:t>
            </a:r>
            <a:endParaRPr lang="en-US" altLang="ja-JP" sz="2400" dirty="0" smtClean="0">
              <a:latin typeface="+mn-ea"/>
            </a:endParaRPr>
          </a:p>
          <a:p>
            <a:pPr>
              <a:buNone/>
            </a:pPr>
            <a:r>
              <a:rPr lang="ja-JP" altLang="en-US" sz="2400" dirty="0" smtClean="0">
                <a:latin typeface="+mn-ea"/>
              </a:rPr>
              <a:t>　　　５）メインテナンス治療</a:t>
            </a:r>
            <a:endParaRPr lang="en-US" altLang="ja-JP" sz="2400" dirty="0" smtClean="0">
              <a:latin typeface="+mn-ea"/>
            </a:endParaRPr>
          </a:p>
        </p:txBody>
      </p:sp>
      <p:sp>
        <p:nvSpPr>
          <p:cNvPr id="4" name="テキスト ボックス 3"/>
          <p:cNvSpPr txBox="1"/>
          <p:nvPr/>
        </p:nvSpPr>
        <p:spPr>
          <a:xfrm>
            <a:off x="755576" y="764704"/>
            <a:ext cx="7560840" cy="2554545"/>
          </a:xfrm>
          <a:prstGeom prst="rect">
            <a:avLst/>
          </a:prstGeom>
          <a:solidFill>
            <a:schemeClr val="bg2">
              <a:lumMod val="90000"/>
            </a:schemeClr>
          </a:solidFill>
        </p:spPr>
        <p:txBody>
          <a:bodyPr wrap="square" rtlCol="0">
            <a:spAutoFit/>
          </a:bodyPr>
          <a:lstStyle/>
          <a:p>
            <a:pPr algn="ctr"/>
            <a:endParaRPr kumimoji="1" lang="en-US" altLang="ja-JP" sz="3200" dirty="0" smtClean="0"/>
          </a:p>
          <a:p>
            <a:pPr algn="ctr"/>
            <a:endParaRPr lang="en-US" altLang="ja-JP" sz="3200" dirty="0" smtClean="0"/>
          </a:p>
          <a:p>
            <a:pPr algn="ctr"/>
            <a:r>
              <a:rPr kumimoji="1" lang="ja-JP" altLang="en-US" sz="3200" dirty="0" smtClean="0"/>
              <a:t>術前（初診時）パノラマエックス線写真</a:t>
            </a:r>
            <a:endParaRPr kumimoji="1" lang="en-US" altLang="ja-JP" sz="3200" dirty="0" smtClean="0"/>
          </a:p>
          <a:p>
            <a:pPr algn="ctr"/>
            <a:endParaRPr kumimoji="1" lang="en-US" altLang="ja-JP" sz="3200" dirty="0" smtClean="0"/>
          </a:p>
          <a:p>
            <a:pPr algn="ctr"/>
            <a:endParaRPr lang="en-US" altLang="ja-JP" sz="3200" dirty="0"/>
          </a:p>
        </p:txBody>
      </p:sp>
      <p:sp>
        <p:nvSpPr>
          <p:cNvPr id="6" name="テキスト ボックス 5"/>
          <p:cNvSpPr txBox="1"/>
          <p:nvPr/>
        </p:nvSpPr>
        <p:spPr>
          <a:xfrm>
            <a:off x="5580112" y="260648"/>
            <a:ext cx="3168352" cy="1200329"/>
          </a:xfrm>
          <a:prstGeom prst="rect">
            <a:avLst/>
          </a:prstGeom>
          <a:noFill/>
        </p:spPr>
        <p:txBody>
          <a:bodyPr wrap="square" rtlCol="0">
            <a:spAutoFit/>
          </a:bodyPr>
          <a:lstStyle/>
          <a:p>
            <a:r>
              <a:rPr kumimoji="1" lang="ja-JP" altLang="en-US" sz="2400" dirty="0" smtClean="0">
                <a:solidFill>
                  <a:srgbClr val="FF0000"/>
                </a:solidFill>
              </a:rPr>
              <a:t>エックス線写真を映写しながら概要を発表してください。</a:t>
            </a:r>
            <a:endParaRPr kumimoji="1" lang="ja-JP" altLang="en-US" sz="2400" dirty="0">
              <a:solidFill>
                <a:srgbClr val="FF0000"/>
              </a:solidFill>
            </a:endParaRPr>
          </a:p>
        </p:txBody>
      </p:sp>
    </p:spTree>
    <p:extLst>
      <p:ext uri="{BB962C8B-B14F-4D97-AF65-F5344CB8AC3E}">
        <p14:creationId xmlns:p14="http://schemas.microsoft.com/office/powerpoint/2010/main" val="11766816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55776" y="188640"/>
            <a:ext cx="3826768" cy="634082"/>
          </a:xfrm>
        </p:spPr>
        <p:txBody>
          <a:bodyPr>
            <a:normAutofit fontScale="90000"/>
          </a:bodyPr>
          <a:lstStyle/>
          <a:p>
            <a:r>
              <a:rPr kumimoji="1" lang="ja-JP" altLang="en-US" sz="3600" dirty="0" smtClean="0"/>
              <a:t>治療内容</a:t>
            </a:r>
            <a:endParaRPr kumimoji="1" lang="ja-JP" altLang="en-US" sz="3600" dirty="0"/>
          </a:p>
        </p:txBody>
      </p:sp>
      <p:sp>
        <p:nvSpPr>
          <p:cNvPr id="3" name="コンテンツ プレースホルダー 2"/>
          <p:cNvSpPr>
            <a:spLocks noGrp="1"/>
          </p:cNvSpPr>
          <p:nvPr>
            <p:ph idx="1"/>
          </p:nvPr>
        </p:nvSpPr>
        <p:spPr>
          <a:xfrm>
            <a:off x="395536" y="4437112"/>
            <a:ext cx="8424936" cy="1872208"/>
          </a:xfrm>
        </p:spPr>
        <p:txBody>
          <a:bodyPr>
            <a:noAutofit/>
          </a:bodyPr>
          <a:lstStyle/>
          <a:p>
            <a:pPr>
              <a:buNone/>
            </a:pPr>
            <a:r>
              <a:rPr lang="ja-JP" altLang="en-US" sz="2400" b="1" dirty="0" smtClean="0">
                <a:latin typeface="+mn-ea"/>
              </a:rPr>
              <a:t>１）欠損部への各種治療方法の説明とインフォームドコンセント</a:t>
            </a:r>
            <a:endParaRPr lang="en-US" altLang="ja-JP" sz="2400" b="1" dirty="0" smtClean="0">
              <a:latin typeface="+mn-ea"/>
            </a:endParaRPr>
          </a:p>
          <a:p>
            <a:pPr>
              <a:buNone/>
            </a:pPr>
            <a:r>
              <a:rPr lang="ja-JP" altLang="en-US" sz="2400" b="1" dirty="0" smtClean="0">
                <a:latin typeface="+mn-ea"/>
              </a:rPr>
              <a:t>２）インプラント埋入予定の欠損部の骨量などの検査結果と診断</a:t>
            </a:r>
            <a:endParaRPr lang="en-US" altLang="ja-JP" sz="2400" b="1" dirty="0" smtClean="0">
              <a:latin typeface="+mn-ea"/>
            </a:endParaRPr>
          </a:p>
          <a:p>
            <a:pPr>
              <a:buNone/>
            </a:pPr>
            <a:r>
              <a:rPr lang="ja-JP" altLang="en-US" sz="2400" b="1" dirty="0" smtClean="0">
                <a:latin typeface="+mn-ea"/>
              </a:rPr>
              <a:t>３）治療計画</a:t>
            </a:r>
            <a:endParaRPr lang="en-US" altLang="ja-JP" sz="2400" b="1" dirty="0" smtClean="0">
              <a:latin typeface="+mn-ea"/>
            </a:endParaRPr>
          </a:p>
          <a:p>
            <a:pPr lvl="0">
              <a:buNone/>
              <a:defRPr/>
            </a:pPr>
            <a:r>
              <a:rPr lang="ja-JP" altLang="en-US" sz="2400" b="1" dirty="0" smtClean="0">
                <a:latin typeface="+mn-ea"/>
              </a:rPr>
              <a:t>　使用インプラントの種類、長さ、径　</a:t>
            </a:r>
            <a:r>
              <a:rPr lang="ja-JP" altLang="en-US" sz="2400" dirty="0" smtClean="0">
                <a:latin typeface="+mn-ea"/>
              </a:rPr>
              <a:t>　</a:t>
            </a:r>
            <a:endParaRPr lang="en-US" altLang="ja-JP" sz="2400" dirty="0" smtClean="0">
              <a:latin typeface="+mn-ea"/>
            </a:endParaRPr>
          </a:p>
        </p:txBody>
      </p:sp>
      <p:sp>
        <p:nvSpPr>
          <p:cNvPr id="4" name="テキスト ボックス 3"/>
          <p:cNvSpPr txBox="1"/>
          <p:nvPr/>
        </p:nvSpPr>
        <p:spPr>
          <a:xfrm>
            <a:off x="755576" y="764704"/>
            <a:ext cx="7560840" cy="2554545"/>
          </a:xfrm>
          <a:prstGeom prst="rect">
            <a:avLst/>
          </a:prstGeom>
          <a:solidFill>
            <a:schemeClr val="bg2">
              <a:lumMod val="90000"/>
            </a:schemeClr>
          </a:solidFill>
        </p:spPr>
        <p:txBody>
          <a:bodyPr wrap="square" rtlCol="0">
            <a:spAutoFit/>
          </a:bodyPr>
          <a:lstStyle/>
          <a:p>
            <a:pPr algn="ctr"/>
            <a:endParaRPr kumimoji="1" lang="en-US" altLang="ja-JP" sz="3200" dirty="0" smtClean="0"/>
          </a:p>
          <a:p>
            <a:pPr algn="ctr"/>
            <a:endParaRPr lang="en-US" altLang="ja-JP" sz="3200" dirty="0" smtClean="0"/>
          </a:p>
          <a:p>
            <a:pPr algn="ctr"/>
            <a:r>
              <a:rPr kumimoji="1" lang="ja-JP" altLang="en-US" sz="3200" dirty="0" smtClean="0"/>
              <a:t>術前（初診時）パノラマエックス線写真</a:t>
            </a:r>
            <a:endParaRPr kumimoji="1" lang="en-US" altLang="ja-JP" sz="3200" dirty="0" smtClean="0"/>
          </a:p>
          <a:p>
            <a:pPr algn="ctr"/>
            <a:endParaRPr kumimoji="1" lang="en-US" altLang="ja-JP" sz="3200" dirty="0" smtClean="0"/>
          </a:p>
          <a:p>
            <a:pPr algn="ctr"/>
            <a:endParaRPr lang="en-US" altLang="ja-JP" sz="3200" dirty="0"/>
          </a:p>
        </p:txBody>
      </p:sp>
      <p:sp>
        <p:nvSpPr>
          <p:cNvPr id="6" name="テキスト ボックス 5"/>
          <p:cNvSpPr txBox="1"/>
          <p:nvPr/>
        </p:nvSpPr>
        <p:spPr>
          <a:xfrm>
            <a:off x="5580112" y="260648"/>
            <a:ext cx="3168352" cy="1200329"/>
          </a:xfrm>
          <a:prstGeom prst="rect">
            <a:avLst/>
          </a:prstGeom>
          <a:noFill/>
        </p:spPr>
        <p:txBody>
          <a:bodyPr wrap="square" rtlCol="0">
            <a:spAutoFit/>
          </a:bodyPr>
          <a:lstStyle/>
          <a:p>
            <a:r>
              <a:rPr kumimoji="1" lang="ja-JP" altLang="en-US" sz="2400" dirty="0" smtClean="0">
                <a:solidFill>
                  <a:srgbClr val="FF0000"/>
                </a:solidFill>
              </a:rPr>
              <a:t>エックス線写真を映写しながら概要を発表してください。</a:t>
            </a:r>
            <a:endParaRPr kumimoji="1" lang="ja-JP" altLang="en-US" sz="2400" dirty="0">
              <a:solidFill>
                <a:srgbClr val="FF0000"/>
              </a:solidFill>
            </a:endParaRPr>
          </a:p>
        </p:txBody>
      </p:sp>
      <p:sp>
        <p:nvSpPr>
          <p:cNvPr id="7" name="テキスト ボックス 6"/>
          <p:cNvSpPr txBox="1"/>
          <p:nvPr/>
        </p:nvSpPr>
        <p:spPr>
          <a:xfrm>
            <a:off x="2267744" y="3573016"/>
            <a:ext cx="6336704" cy="461665"/>
          </a:xfrm>
          <a:prstGeom prst="rect">
            <a:avLst/>
          </a:prstGeom>
          <a:noFill/>
        </p:spPr>
        <p:txBody>
          <a:bodyPr wrap="square" rtlCol="0">
            <a:spAutoFit/>
          </a:bodyPr>
          <a:lstStyle/>
          <a:p>
            <a:r>
              <a:rPr kumimoji="1" lang="ja-JP" altLang="en-US" sz="2400" dirty="0" smtClean="0">
                <a:solidFill>
                  <a:srgbClr val="FF0000"/>
                </a:solidFill>
              </a:rPr>
              <a:t>インプラント治療をメインに記載</a:t>
            </a:r>
            <a:r>
              <a:rPr lang="ja-JP" altLang="en-US" sz="2400" dirty="0" smtClean="0">
                <a:solidFill>
                  <a:srgbClr val="FF0000"/>
                </a:solidFill>
              </a:rPr>
              <a:t>してください。</a:t>
            </a:r>
            <a:endParaRPr kumimoji="1" lang="ja-JP" altLang="en-US" sz="2400" dirty="0">
              <a:solidFill>
                <a:srgbClr val="FF0000"/>
              </a:solidFill>
            </a:endParaRPr>
          </a:p>
        </p:txBody>
      </p:sp>
    </p:spTree>
    <p:extLst>
      <p:ext uri="{BB962C8B-B14F-4D97-AF65-F5344CB8AC3E}">
        <p14:creationId xmlns:p14="http://schemas.microsoft.com/office/powerpoint/2010/main" val="1176681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79512" y="0"/>
            <a:ext cx="5148064" cy="633412"/>
          </a:xfrm>
        </p:spPr>
        <p:txBody>
          <a:bodyPr>
            <a:normAutofit fontScale="90000"/>
          </a:bodyPr>
          <a:lstStyle/>
          <a:p>
            <a:r>
              <a:rPr kumimoji="1" lang="ja-JP" altLang="en-US" sz="3600" dirty="0" smtClean="0"/>
              <a:t>インプラントの治療経過</a:t>
            </a:r>
            <a:endParaRPr kumimoji="1" lang="ja-JP" altLang="en-US" sz="3600" dirty="0"/>
          </a:p>
        </p:txBody>
      </p:sp>
      <p:sp>
        <p:nvSpPr>
          <p:cNvPr id="4" name="テキスト ボックス 3"/>
          <p:cNvSpPr txBox="1"/>
          <p:nvPr/>
        </p:nvSpPr>
        <p:spPr>
          <a:xfrm>
            <a:off x="755576" y="764704"/>
            <a:ext cx="7560840" cy="2554545"/>
          </a:xfrm>
          <a:prstGeom prst="rect">
            <a:avLst/>
          </a:prstGeom>
          <a:solidFill>
            <a:schemeClr val="bg2">
              <a:lumMod val="90000"/>
            </a:schemeClr>
          </a:solidFill>
        </p:spPr>
        <p:txBody>
          <a:bodyPr wrap="square" rtlCol="0">
            <a:spAutoFit/>
          </a:bodyPr>
          <a:lstStyle/>
          <a:p>
            <a:pPr algn="ctr"/>
            <a:endParaRPr kumimoji="1" lang="en-US" altLang="ja-JP" sz="3200" dirty="0" smtClean="0"/>
          </a:p>
          <a:p>
            <a:pPr algn="ctr"/>
            <a:endParaRPr lang="en-US" altLang="ja-JP" sz="3200" dirty="0" smtClean="0"/>
          </a:p>
          <a:p>
            <a:pPr algn="ctr"/>
            <a:r>
              <a:rPr kumimoji="1" lang="ja-JP" altLang="en-US" sz="3200" dirty="0" smtClean="0"/>
              <a:t>術後（埋入後）パノラマエックス線写真</a:t>
            </a:r>
            <a:endParaRPr kumimoji="1" lang="en-US" altLang="ja-JP" sz="3200" dirty="0" smtClean="0"/>
          </a:p>
          <a:p>
            <a:pPr algn="ctr"/>
            <a:endParaRPr kumimoji="1" lang="en-US" altLang="ja-JP" sz="3200" dirty="0" smtClean="0"/>
          </a:p>
          <a:p>
            <a:pPr algn="ctr"/>
            <a:endParaRPr lang="en-US" altLang="ja-JP" sz="3200" dirty="0"/>
          </a:p>
        </p:txBody>
      </p:sp>
      <p:sp>
        <p:nvSpPr>
          <p:cNvPr id="6" name="コンテンツ プレースホルダー 2"/>
          <p:cNvSpPr txBox="1">
            <a:spLocks/>
          </p:cNvSpPr>
          <p:nvPr/>
        </p:nvSpPr>
        <p:spPr>
          <a:xfrm>
            <a:off x="539552" y="3645024"/>
            <a:ext cx="8352928" cy="3096344"/>
          </a:xfrm>
          <a:prstGeom prst="rect">
            <a:avLst/>
          </a:prstGeom>
        </p:spPr>
        <p:txBody>
          <a:bodyPr>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2800" i="0" u="none" strike="noStrike" kern="1200" cap="none" spc="0" normalizeH="0" baseline="0" noProof="0" dirty="0" smtClean="0">
                <a:ln>
                  <a:noFill/>
                </a:ln>
                <a:solidFill>
                  <a:schemeClr val="tx1"/>
                </a:solidFill>
                <a:effectLst/>
                <a:uLnTx/>
                <a:uFillTx/>
                <a:latin typeface="+mn-ea"/>
                <a:cs typeface="+mn-cs"/>
              </a:rPr>
              <a:t>○年○月○日　一次手術（術式、骨造成など）</a:t>
            </a:r>
            <a:endParaRPr kumimoji="1" lang="en-US" altLang="ja-JP" sz="2800" i="0" u="none" strike="noStrike" kern="1200" cap="none" spc="0" normalizeH="0" baseline="0" noProof="0" dirty="0" smtClean="0">
              <a:ln>
                <a:noFill/>
              </a:ln>
              <a:solidFill>
                <a:schemeClr val="tx1"/>
              </a:solidFill>
              <a:effectLst/>
              <a:uLnTx/>
              <a:uFillTx/>
              <a:latin typeface="+mn-ea"/>
              <a:cs typeface="+mn-cs"/>
            </a:endParaRPr>
          </a:p>
          <a:p>
            <a:pPr marL="342900" lvl="0" indent="-342900">
              <a:spcBef>
                <a:spcPct val="20000"/>
              </a:spcBef>
            </a:pPr>
            <a:r>
              <a:rPr lang="ja-JP" altLang="en-US" sz="2800" dirty="0" smtClean="0">
                <a:latin typeface="+mn-ea"/>
              </a:rPr>
              <a:t>○年○月○日二次</a:t>
            </a:r>
            <a:r>
              <a:rPr kumimoji="1" lang="ja-JP" altLang="en-US" sz="2800" i="0" u="none" strike="noStrike" kern="1200" cap="none" spc="0" normalizeH="0" baseline="0" noProof="0" dirty="0" smtClean="0">
                <a:ln>
                  <a:noFill/>
                </a:ln>
                <a:solidFill>
                  <a:schemeClr val="tx1"/>
                </a:solidFill>
                <a:effectLst/>
                <a:uLnTx/>
                <a:uFillTx/>
                <a:latin typeface="+mn-ea"/>
                <a:cs typeface="+mn-cs"/>
              </a:rPr>
              <a:t>手術</a:t>
            </a:r>
            <a:endParaRPr lang="en-US" altLang="ja-JP" sz="2800" dirty="0" smtClean="0">
              <a:latin typeface="+mn-ea"/>
            </a:endParaRPr>
          </a:p>
          <a:p>
            <a:pPr marL="342900" lvl="0" indent="-342900">
              <a:spcBef>
                <a:spcPct val="20000"/>
              </a:spcBef>
            </a:pPr>
            <a:r>
              <a:rPr lang="ja-JP" altLang="en-US" sz="2800" dirty="0" smtClean="0">
                <a:latin typeface="+mn-ea"/>
              </a:rPr>
              <a:t>○年○月○日印象</a:t>
            </a:r>
            <a:r>
              <a:rPr kumimoji="1" lang="ja-JP" altLang="en-US" sz="2800" i="0" u="none" strike="noStrike" kern="1200" cap="none" spc="0" normalizeH="0" baseline="0" noProof="0" dirty="0" smtClean="0">
                <a:ln>
                  <a:noFill/>
                </a:ln>
                <a:solidFill>
                  <a:schemeClr val="tx1"/>
                </a:solidFill>
                <a:effectLst/>
                <a:uLnTx/>
                <a:uFillTx/>
                <a:latin typeface="+mn-ea"/>
                <a:cs typeface="+mn-cs"/>
              </a:rPr>
              <a:t>（方法）</a:t>
            </a:r>
            <a:endParaRPr kumimoji="1" lang="en-US" altLang="ja-JP" sz="2800" i="0" u="none" strike="noStrike" kern="1200" cap="none" spc="0" normalizeH="0" baseline="0" noProof="0" dirty="0" smtClean="0">
              <a:ln>
                <a:noFill/>
              </a:ln>
              <a:solidFill>
                <a:schemeClr val="tx1"/>
              </a:solidFill>
              <a:effectLst/>
              <a:uLnTx/>
              <a:uFillTx/>
              <a:latin typeface="+mn-ea"/>
              <a:cs typeface="+mn-cs"/>
            </a:endParaRPr>
          </a:p>
          <a:p>
            <a:pPr marL="342900" lvl="0" indent="-342900">
              <a:spcBef>
                <a:spcPct val="20000"/>
              </a:spcBef>
            </a:pPr>
            <a:r>
              <a:rPr lang="ja-JP" altLang="en-US" sz="2800" dirty="0" smtClean="0">
                <a:latin typeface="+mn-ea"/>
              </a:rPr>
              <a:t>○年○月○日プロビジョナルレストレーション</a:t>
            </a:r>
            <a:endParaRPr lang="en-US" altLang="ja-JP" sz="2800" dirty="0" smtClean="0">
              <a:latin typeface="+mn-ea"/>
            </a:endParaRPr>
          </a:p>
          <a:p>
            <a:pPr marL="342900" lvl="0" indent="-342900">
              <a:spcBef>
                <a:spcPct val="20000"/>
              </a:spcBef>
            </a:pPr>
            <a:r>
              <a:rPr kumimoji="1" lang="ja-JP" altLang="en-US" sz="2800" i="0" u="none" strike="noStrike" kern="1200" cap="none" spc="0" normalizeH="0" baseline="0" noProof="0" dirty="0" smtClean="0">
                <a:ln>
                  <a:noFill/>
                </a:ln>
                <a:solidFill>
                  <a:schemeClr val="tx1"/>
                </a:solidFill>
                <a:effectLst/>
                <a:uLnTx/>
                <a:uFillTx/>
                <a:latin typeface="+mn-ea"/>
                <a:cs typeface="+mn-cs"/>
              </a:rPr>
              <a:t>　　　　　　　　　（種類、目的）</a:t>
            </a:r>
            <a:endParaRPr kumimoji="1" lang="en-US" altLang="ja-JP" sz="2800" i="0" u="none" strike="noStrike" kern="1200" cap="none" spc="0" normalizeH="0" baseline="0" noProof="0" dirty="0" smtClean="0">
              <a:ln>
                <a:noFill/>
              </a:ln>
              <a:solidFill>
                <a:schemeClr val="tx1"/>
              </a:solidFill>
              <a:effectLst/>
              <a:uLnTx/>
              <a:uFillTx/>
              <a:latin typeface="+mn-ea"/>
              <a:cs typeface="+mn-cs"/>
            </a:endParaRPr>
          </a:p>
          <a:p>
            <a:pPr marL="342900" lvl="0" indent="-342900">
              <a:spcBef>
                <a:spcPct val="20000"/>
              </a:spcBef>
            </a:pPr>
            <a:r>
              <a:rPr lang="ja-JP" altLang="en-US" sz="2800" dirty="0" smtClean="0">
                <a:latin typeface="+mn-ea"/>
              </a:rPr>
              <a:t>○年○月○日</a:t>
            </a:r>
            <a:r>
              <a:rPr kumimoji="1" lang="ja-JP" altLang="en-US" sz="2800" i="0" u="none" strike="noStrike" kern="1200" cap="none" spc="0" normalizeH="0" baseline="0" noProof="0" dirty="0" smtClean="0">
                <a:ln>
                  <a:noFill/>
                </a:ln>
                <a:solidFill>
                  <a:schemeClr val="tx1"/>
                </a:solidFill>
                <a:effectLst/>
                <a:uLnTx/>
                <a:uFillTx/>
                <a:latin typeface="+mn-ea"/>
                <a:cs typeface="+mn-cs"/>
              </a:rPr>
              <a:t>最終補綴物装着（種類、装着方法）</a:t>
            </a:r>
          </a:p>
        </p:txBody>
      </p:sp>
      <p:sp>
        <p:nvSpPr>
          <p:cNvPr id="7" name="テキスト ボックス 6"/>
          <p:cNvSpPr txBox="1"/>
          <p:nvPr/>
        </p:nvSpPr>
        <p:spPr>
          <a:xfrm>
            <a:off x="5580112" y="260648"/>
            <a:ext cx="3168352" cy="1200329"/>
          </a:xfrm>
          <a:prstGeom prst="rect">
            <a:avLst/>
          </a:prstGeom>
          <a:noFill/>
        </p:spPr>
        <p:txBody>
          <a:bodyPr wrap="square" rtlCol="0">
            <a:spAutoFit/>
          </a:bodyPr>
          <a:lstStyle/>
          <a:p>
            <a:r>
              <a:rPr kumimoji="1" lang="ja-JP" altLang="en-US" sz="2400" dirty="0" smtClean="0">
                <a:solidFill>
                  <a:srgbClr val="FF0000"/>
                </a:solidFill>
              </a:rPr>
              <a:t>エックス線写真を映写しながら概要を発表してください。</a:t>
            </a:r>
            <a:endParaRPr kumimoji="1" lang="ja-JP" altLang="en-US" sz="2400" dirty="0">
              <a:solidFill>
                <a:srgbClr val="FF0000"/>
              </a:solidFill>
            </a:endParaRPr>
          </a:p>
        </p:txBody>
      </p:sp>
    </p:spTree>
    <p:extLst>
      <p:ext uri="{BB962C8B-B14F-4D97-AF65-F5344CB8AC3E}">
        <p14:creationId xmlns:p14="http://schemas.microsoft.com/office/powerpoint/2010/main" val="1176681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55776" y="188640"/>
            <a:ext cx="3826768" cy="634082"/>
          </a:xfrm>
        </p:spPr>
        <p:txBody>
          <a:bodyPr>
            <a:normAutofit fontScale="90000"/>
          </a:bodyPr>
          <a:lstStyle/>
          <a:p>
            <a:r>
              <a:rPr lang="ja-JP" altLang="en-US" sz="3600" dirty="0" smtClean="0"/>
              <a:t>経過観察</a:t>
            </a:r>
            <a:endParaRPr kumimoji="1" lang="ja-JP" altLang="en-US" sz="3600" dirty="0"/>
          </a:p>
        </p:txBody>
      </p:sp>
      <p:sp>
        <p:nvSpPr>
          <p:cNvPr id="4" name="テキスト ボックス 3"/>
          <p:cNvSpPr txBox="1"/>
          <p:nvPr/>
        </p:nvSpPr>
        <p:spPr>
          <a:xfrm>
            <a:off x="395536" y="764705"/>
            <a:ext cx="8352928" cy="2554545"/>
          </a:xfrm>
          <a:prstGeom prst="rect">
            <a:avLst/>
          </a:prstGeom>
          <a:solidFill>
            <a:schemeClr val="bg2">
              <a:lumMod val="90000"/>
            </a:schemeClr>
          </a:solidFill>
        </p:spPr>
        <p:txBody>
          <a:bodyPr wrap="square" rtlCol="0">
            <a:spAutoFit/>
          </a:bodyPr>
          <a:lstStyle/>
          <a:p>
            <a:pPr algn="ctr"/>
            <a:endParaRPr kumimoji="1" lang="en-US" altLang="ja-JP" sz="3200" dirty="0" smtClean="0"/>
          </a:p>
          <a:p>
            <a:pPr algn="ctr"/>
            <a:endParaRPr lang="en-US" altLang="ja-JP" sz="3200" dirty="0" smtClean="0"/>
          </a:p>
          <a:p>
            <a:pPr algn="ctr"/>
            <a:r>
              <a:rPr kumimoji="1" lang="ja-JP" altLang="en-US" sz="3200" dirty="0" smtClean="0"/>
              <a:t>術後（上部補綴装着後）パノラマエックス線写真</a:t>
            </a:r>
            <a:endParaRPr kumimoji="1" lang="en-US" altLang="ja-JP" sz="3200" dirty="0" smtClean="0"/>
          </a:p>
          <a:p>
            <a:pPr algn="ctr"/>
            <a:endParaRPr kumimoji="1" lang="en-US" altLang="ja-JP" sz="3200" dirty="0" smtClean="0"/>
          </a:p>
          <a:p>
            <a:pPr algn="ctr"/>
            <a:endParaRPr lang="en-US" altLang="ja-JP" sz="3200" dirty="0"/>
          </a:p>
        </p:txBody>
      </p:sp>
      <p:sp>
        <p:nvSpPr>
          <p:cNvPr id="6" name="テキスト ボックス 5"/>
          <p:cNvSpPr txBox="1"/>
          <p:nvPr/>
        </p:nvSpPr>
        <p:spPr>
          <a:xfrm>
            <a:off x="5580112" y="260648"/>
            <a:ext cx="3168352" cy="1200329"/>
          </a:xfrm>
          <a:prstGeom prst="rect">
            <a:avLst/>
          </a:prstGeom>
          <a:noFill/>
        </p:spPr>
        <p:txBody>
          <a:bodyPr wrap="square" rtlCol="0">
            <a:spAutoFit/>
          </a:bodyPr>
          <a:lstStyle/>
          <a:p>
            <a:r>
              <a:rPr kumimoji="1" lang="ja-JP" altLang="en-US" sz="2400" dirty="0" smtClean="0">
                <a:solidFill>
                  <a:srgbClr val="FF0000"/>
                </a:solidFill>
              </a:rPr>
              <a:t>エックス線写真を映写しながら概要を発表してください。</a:t>
            </a:r>
            <a:endParaRPr kumimoji="1" lang="ja-JP" altLang="en-US" sz="2400" dirty="0">
              <a:solidFill>
                <a:srgbClr val="FF0000"/>
              </a:solidFill>
            </a:endParaRPr>
          </a:p>
        </p:txBody>
      </p:sp>
      <p:sp>
        <p:nvSpPr>
          <p:cNvPr id="8" name="テキスト ボックス 7"/>
          <p:cNvSpPr txBox="1"/>
          <p:nvPr/>
        </p:nvSpPr>
        <p:spPr>
          <a:xfrm>
            <a:off x="323528" y="3789040"/>
            <a:ext cx="8496944" cy="2308324"/>
          </a:xfrm>
          <a:prstGeom prst="rect">
            <a:avLst/>
          </a:prstGeom>
          <a:noFill/>
        </p:spPr>
        <p:txBody>
          <a:bodyPr wrap="square" rtlCol="0">
            <a:spAutoFit/>
          </a:bodyPr>
          <a:lstStyle/>
          <a:p>
            <a:r>
              <a:rPr kumimoji="1" lang="ja-JP" altLang="en-US" sz="2400" dirty="0" smtClean="0">
                <a:latin typeface="+mn-ea"/>
              </a:rPr>
              <a:t>上部補綴装着後の経過</a:t>
            </a:r>
            <a:endParaRPr kumimoji="1" lang="en-US" altLang="ja-JP" sz="2400" dirty="0" smtClean="0">
              <a:latin typeface="+mn-ea"/>
            </a:endParaRPr>
          </a:p>
          <a:p>
            <a:endParaRPr lang="en-US" altLang="ja-JP" sz="2400" dirty="0" smtClean="0">
              <a:latin typeface="+mn-ea"/>
            </a:endParaRPr>
          </a:p>
          <a:p>
            <a:r>
              <a:rPr kumimoji="1" lang="ja-JP" altLang="en-US" sz="2400" dirty="0" smtClean="0">
                <a:latin typeface="+mn-ea"/>
              </a:rPr>
              <a:t>・　現在のメインテナンスの来院間隔</a:t>
            </a:r>
            <a:endParaRPr kumimoji="1" lang="en-US" altLang="ja-JP" sz="2400" dirty="0" smtClean="0">
              <a:latin typeface="+mn-ea"/>
            </a:endParaRPr>
          </a:p>
          <a:p>
            <a:r>
              <a:rPr lang="ja-JP" altLang="en-US" sz="2400" dirty="0" smtClean="0">
                <a:latin typeface="+mn-ea"/>
              </a:rPr>
              <a:t>・　現在のインプラント周囲の歯肉の状態、清掃状態</a:t>
            </a:r>
            <a:endParaRPr lang="en-US" altLang="ja-JP" sz="2400" dirty="0" smtClean="0">
              <a:latin typeface="+mn-ea"/>
            </a:endParaRPr>
          </a:p>
          <a:p>
            <a:r>
              <a:rPr kumimoji="1" lang="ja-JP" altLang="en-US" sz="2400" dirty="0" smtClean="0">
                <a:latin typeface="+mn-ea"/>
              </a:rPr>
              <a:t>・　</a:t>
            </a:r>
            <a:r>
              <a:rPr lang="ja-JP" altLang="en-US" sz="2400" dirty="0" smtClean="0">
                <a:latin typeface="+mn-ea"/>
              </a:rPr>
              <a:t>エックス線検査によるインプラント体周囲の骨吸収状態</a:t>
            </a:r>
            <a:endParaRPr lang="en-US" altLang="ja-JP" sz="2400" dirty="0" smtClean="0">
              <a:latin typeface="+mn-ea"/>
            </a:endParaRPr>
          </a:p>
          <a:p>
            <a:r>
              <a:rPr kumimoji="1" lang="ja-JP" altLang="en-US" sz="2400" dirty="0" smtClean="0">
                <a:latin typeface="+mn-ea"/>
              </a:rPr>
              <a:t>・　メインテナンスで気づいた点や問題点</a:t>
            </a:r>
            <a:r>
              <a:rPr lang="ja-JP" altLang="en-US" sz="2400" dirty="0" smtClean="0">
                <a:latin typeface="+mn-ea"/>
              </a:rPr>
              <a:t>、今後の必要な対策など</a:t>
            </a:r>
            <a:endParaRPr kumimoji="1" lang="en-US" altLang="ja-JP" sz="2400" dirty="0" smtClean="0">
              <a:latin typeface="+mn-ea"/>
            </a:endParaRPr>
          </a:p>
        </p:txBody>
      </p:sp>
    </p:spTree>
    <p:extLst>
      <p:ext uri="{BB962C8B-B14F-4D97-AF65-F5344CB8AC3E}">
        <p14:creationId xmlns:p14="http://schemas.microsoft.com/office/powerpoint/2010/main" val="1176681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0" y="116632"/>
            <a:ext cx="3744416" cy="706437"/>
          </a:xfrm>
        </p:spPr>
        <p:txBody>
          <a:bodyPr>
            <a:normAutofit fontScale="90000"/>
          </a:bodyPr>
          <a:lstStyle/>
          <a:p>
            <a:r>
              <a:rPr kumimoji="1" lang="ja-JP" altLang="en-US" sz="3200" dirty="0" smtClean="0"/>
              <a:t>口腔内写真（治療後）</a:t>
            </a:r>
            <a:endParaRPr kumimoji="1" lang="ja-JP" altLang="en-US" sz="3200" dirty="0"/>
          </a:p>
        </p:txBody>
      </p:sp>
      <p:sp>
        <p:nvSpPr>
          <p:cNvPr id="9" name="テキスト ボックス 8"/>
          <p:cNvSpPr txBox="1"/>
          <p:nvPr/>
        </p:nvSpPr>
        <p:spPr>
          <a:xfrm>
            <a:off x="3563888" y="1988840"/>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lang="ja-JP" altLang="en-US" sz="3200" dirty="0" smtClean="0"/>
              <a:t>正面</a:t>
            </a:r>
            <a:endParaRPr lang="en-US" altLang="ja-JP" sz="3200" dirty="0"/>
          </a:p>
          <a:p>
            <a:pPr algn="ctr"/>
            <a:endParaRPr kumimoji="1" lang="ja-JP" altLang="en-US" sz="3200" dirty="0"/>
          </a:p>
        </p:txBody>
      </p:sp>
      <p:sp>
        <p:nvSpPr>
          <p:cNvPr id="10" name="テキスト ボックス 9"/>
          <p:cNvSpPr txBox="1"/>
          <p:nvPr/>
        </p:nvSpPr>
        <p:spPr>
          <a:xfrm>
            <a:off x="3563888" y="3717032"/>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lang="ja-JP" altLang="en-US" sz="3200" dirty="0" smtClean="0"/>
              <a:t>下顎</a:t>
            </a:r>
            <a:endParaRPr lang="en-US" altLang="ja-JP" sz="3200" dirty="0"/>
          </a:p>
          <a:p>
            <a:pPr algn="ctr"/>
            <a:endParaRPr kumimoji="1" lang="ja-JP" altLang="en-US" sz="3200" dirty="0"/>
          </a:p>
        </p:txBody>
      </p:sp>
      <p:sp>
        <p:nvSpPr>
          <p:cNvPr id="11" name="テキスト ボックス 10"/>
          <p:cNvSpPr txBox="1"/>
          <p:nvPr/>
        </p:nvSpPr>
        <p:spPr>
          <a:xfrm>
            <a:off x="3563888" y="260648"/>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kumimoji="1" lang="ja-JP" altLang="en-US" sz="3200" dirty="0" smtClean="0"/>
              <a:t>上顎</a:t>
            </a:r>
            <a:endParaRPr kumimoji="1" lang="en-US" altLang="ja-JP" sz="3200" dirty="0" smtClean="0"/>
          </a:p>
          <a:p>
            <a:pPr algn="ctr"/>
            <a:endParaRPr kumimoji="1" lang="ja-JP" altLang="en-US" sz="3200" dirty="0"/>
          </a:p>
        </p:txBody>
      </p:sp>
      <p:sp>
        <p:nvSpPr>
          <p:cNvPr id="12" name="テキスト ボックス 11"/>
          <p:cNvSpPr txBox="1"/>
          <p:nvPr/>
        </p:nvSpPr>
        <p:spPr>
          <a:xfrm>
            <a:off x="1187624" y="1988840"/>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lang="ja-JP" altLang="en-US" sz="3200" dirty="0"/>
              <a:t>右</a:t>
            </a:r>
            <a:endParaRPr lang="en-US" altLang="ja-JP" sz="3200" dirty="0"/>
          </a:p>
          <a:p>
            <a:pPr algn="ctr"/>
            <a:endParaRPr kumimoji="1" lang="ja-JP" altLang="en-US" sz="3200" dirty="0"/>
          </a:p>
        </p:txBody>
      </p:sp>
      <p:sp>
        <p:nvSpPr>
          <p:cNvPr id="13" name="テキスト ボックス 12"/>
          <p:cNvSpPr txBox="1"/>
          <p:nvPr/>
        </p:nvSpPr>
        <p:spPr>
          <a:xfrm>
            <a:off x="5940152" y="1988840"/>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kumimoji="1" lang="ja-JP" altLang="en-US" sz="3200" dirty="0" smtClean="0"/>
              <a:t>左</a:t>
            </a:r>
            <a:endParaRPr kumimoji="1" lang="en-US" altLang="ja-JP" sz="3200" dirty="0" smtClean="0"/>
          </a:p>
          <a:p>
            <a:pPr algn="ctr"/>
            <a:endParaRPr kumimoji="1" lang="ja-JP" altLang="en-US" sz="3200" dirty="0"/>
          </a:p>
        </p:txBody>
      </p:sp>
      <p:sp>
        <p:nvSpPr>
          <p:cNvPr id="14" name="テキスト ボックス 13"/>
          <p:cNvSpPr txBox="1"/>
          <p:nvPr/>
        </p:nvSpPr>
        <p:spPr>
          <a:xfrm>
            <a:off x="6156176" y="4221088"/>
            <a:ext cx="2520280" cy="369332"/>
          </a:xfrm>
          <a:prstGeom prst="rect">
            <a:avLst/>
          </a:prstGeom>
          <a:noFill/>
        </p:spPr>
        <p:txBody>
          <a:bodyPr wrap="square" rtlCol="0">
            <a:spAutoFit/>
          </a:bodyPr>
          <a:lstStyle/>
          <a:p>
            <a:r>
              <a:rPr kumimoji="1" lang="ja-JP" altLang="en-US" dirty="0" smtClean="0"/>
              <a:t>平成　　年　　月　　日</a:t>
            </a:r>
            <a:endParaRPr kumimoji="1" lang="ja-JP" altLang="en-US" dirty="0"/>
          </a:p>
        </p:txBody>
      </p:sp>
      <p:sp>
        <p:nvSpPr>
          <p:cNvPr id="15" name="テキスト ボックス 14"/>
          <p:cNvSpPr txBox="1"/>
          <p:nvPr/>
        </p:nvSpPr>
        <p:spPr>
          <a:xfrm>
            <a:off x="431032" y="5373216"/>
            <a:ext cx="8712968" cy="1200329"/>
          </a:xfrm>
          <a:prstGeom prst="rect">
            <a:avLst/>
          </a:prstGeom>
          <a:noFill/>
        </p:spPr>
        <p:txBody>
          <a:bodyPr wrap="square" rtlCol="0">
            <a:spAutoFit/>
          </a:bodyPr>
          <a:lstStyle/>
          <a:p>
            <a:r>
              <a:rPr kumimoji="1" lang="ja-JP" altLang="en-US" sz="2400" b="1" dirty="0" smtClean="0">
                <a:solidFill>
                  <a:srgbClr val="FF0000"/>
                </a:solidFill>
              </a:rPr>
              <a:t>口腔内写真を映写しながら術後（メインテナンス時）</a:t>
            </a:r>
            <a:endParaRPr kumimoji="1" lang="en-US" altLang="ja-JP" sz="2400" b="1" dirty="0" smtClean="0">
              <a:solidFill>
                <a:srgbClr val="FF0000"/>
              </a:solidFill>
            </a:endParaRPr>
          </a:p>
          <a:p>
            <a:r>
              <a:rPr kumimoji="1" lang="ja-JP" altLang="en-US" sz="2400" b="1" dirty="0" smtClean="0">
                <a:solidFill>
                  <a:srgbClr val="FF0000"/>
                </a:solidFill>
              </a:rPr>
              <a:t>の口腔内所見を述べてください。</a:t>
            </a:r>
            <a:endParaRPr kumimoji="1" lang="en-US" altLang="ja-JP" sz="2400" b="1" dirty="0" smtClean="0">
              <a:solidFill>
                <a:srgbClr val="FF0000"/>
              </a:solidFill>
            </a:endParaRPr>
          </a:p>
          <a:p>
            <a:r>
              <a:rPr lang="ja-JP" altLang="en-US" sz="2400" b="1" dirty="0" smtClean="0">
                <a:solidFill>
                  <a:srgbClr val="FF0000"/>
                </a:solidFill>
              </a:rPr>
              <a:t>パノラマエックス線写真では明示できない部分を中心に説明する。</a:t>
            </a:r>
            <a:endParaRPr kumimoji="1" lang="ja-JP" altLang="en-US" sz="2400" b="1" dirty="0">
              <a:solidFill>
                <a:srgbClr val="FF0000"/>
              </a:solidFill>
            </a:endParaRPr>
          </a:p>
        </p:txBody>
      </p:sp>
    </p:spTree>
    <p:extLst>
      <p:ext uri="{BB962C8B-B14F-4D97-AF65-F5344CB8AC3E}">
        <p14:creationId xmlns:p14="http://schemas.microsoft.com/office/powerpoint/2010/main" val="18509324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539552" y="476672"/>
            <a:ext cx="7920880" cy="1296144"/>
          </a:xfrm>
        </p:spPr>
        <p:txBody>
          <a:bodyPr>
            <a:noAutofit/>
          </a:bodyPr>
          <a:lstStyle/>
          <a:p>
            <a:pPr>
              <a:lnSpc>
                <a:spcPct val="150000"/>
              </a:lnSpc>
            </a:pPr>
            <a:r>
              <a:rPr lang="ja-JP" altLang="en-US" sz="3200" dirty="0" smtClean="0">
                <a:latin typeface="+mn-ea"/>
                <a:ea typeface="+mn-ea"/>
              </a:rPr>
              <a:t>考察</a:t>
            </a:r>
            <a:r>
              <a:rPr lang="en-US" altLang="ja-JP" sz="3200" dirty="0" smtClean="0">
                <a:latin typeface="+mn-ea"/>
                <a:ea typeface="+mn-ea"/>
              </a:rPr>
              <a:t/>
            </a:r>
            <a:br>
              <a:rPr lang="en-US" altLang="ja-JP" sz="3200" dirty="0" smtClean="0">
                <a:latin typeface="+mn-ea"/>
                <a:ea typeface="+mn-ea"/>
              </a:rPr>
            </a:br>
            <a:r>
              <a:rPr lang="ja-JP" altLang="en-US" sz="2400" dirty="0" smtClean="0">
                <a:latin typeface="+mn-ea"/>
                <a:ea typeface="+mn-ea"/>
              </a:rPr>
              <a:t>（必要であれば記載、症例報告ではなくてもかまいません）</a:t>
            </a:r>
            <a:endParaRPr kumimoji="1" lang="ja-JP" altLang="en-US" sz="2400" dirty="0">
              <a:latin typeface="+mn-ea"/>
              <a:ea typeface="+mn-ea"/>
            </a:endParaRPr>
          </a:p>
        </p:txBody>
      </p:sp>
      <p:sp>
        <p:nvSpPr>
          <p:cNvPr id="5" name="テキスト ボックス 4"/>
          <p:cNvSpPr txBox="1"/>
          <p:nvPr/>
        </p:nvSpPr>
        <p:spPr>
          <a:xfrm>
            <a:off x="395536" y="2348880"/>
            <a:ext cx="8496944" cy="3046988"/>
          </a:xfrm>
          <a:prstGeom prst="rect">
            <a:avLst/>
          </a:prstGeom>
          <a:noFill/>
        </p:spPr>
        <p:txBody>
          <a:bodyPr wrap="square" rtlCol="0">
            <a:spAutoFit/>
          </a:bodyPr>
          <a:lstStyle/>
          <a:p>
            <a:r>
              <a:rPr lang="ja-JP" altLang="en-US" sz="2400" b="1" dirty="0" smtClean="0">
                <a:solidFill>
                  <a:srgbClr val="FF0000"/>
                </a:solidFill>
              </a:rPr>
              <a:t>　本症例の経過から考えられる先生の意見や他の文献などから言えることを自由に述べてください。</a:t>
            </a:r>
            <a:endParaRPr lang="en-US" altLang="ja-JP" sz="2400" b="1" dirty="0" smtClean="0">
              <a:solidFill>
                <a:srgbClr val="FF0000"/>
              </a:solidFill>
            </a:endParaRPr>
          </a:p>
          <a:p>
            <a:r>
              <a:rPr lang="ja-JP" altLang="en-US" sz="2400" b="1" dirty="0" smtClean="0">
                <a:solidFill>
                  <a:srgbClr val="FF0000"/>
                </a:solidFill>
              </a:rPr>
              <a:t>ただし、断定は出来ません。～と考えられる、～と推察された、</a:t>
            </a:r>
            <a:endParaRPr lang="en-US" altLang="ja-JP" sz="2400" b="1" dirty="0" smtClean="0">
              <a:solidFill>
                <a:srgbClr val="FF0000"/>
              </a:solidFill>
            </a:endParaRPr>
          </a:p>
          <a:p>
            <a:r>
              <a:rPr lang="ja-JP" altLang="en-US" sz="2400" b="1" dirty="0" smtClean="0">
                <a:solidFill>
                  <a:srgbClr val="FF0000"/>
                </a:solidFill>
              </a:rPr>
              <a:t>となります。</a:t>
            </a:r>
            <a:endParaRPr lang="en-US" altLang="ja-JP" sz="2400" b="1" dirty="0" smtClean="0">
              <a:solidFill>
                <a:srgbClr val="FF0000"/>
              </a:solidFill>
            </a:endParaRPr>
          </a:p>
          <a:p>
            <a:endParaRPr lang="en-US" altLang="ja-JP" sz="2400" b="1" dirty="0" smtClean="0">
              <a:solidFill>
                <a:srgbClr val="FF0000"/>
              </a:solidFill>
            </a:endParaRPr>
          </a:p>
          <a:p>
            <a:r>
              <a:rPr lang="ja-JP" altLang="en-US" sz="2400" b="1" dirty="0" smtClean="0">
                <a:solidFill>
                  <a:srgbClr val="FF0000"/>
                </a:solidFill>
              </a:rPr>
              <a:t>　また一般的に周知の事実となっていること、（例、インプラントによる機能回復は有効な補綴治療である）などは、再確認できた、</a:t>
            </a:r>
            <a:endParaRPr lang="en-US" altLang="ja-JP" sz="2400" b="1" dirty="0" smtClean="0">
              <a:solidFill>
                <a:srgbClr val="FF0000"/>
              </a:solidFill>
            </a:endParaRPr>
          </a:p>
          <a:p>
            <a:r>
              <a:rPr lang="ja-JP" altLang="en-US" sz="2400" b="1" dirty="0" smtClean="0">
                <a:solidFill>
                  <a:srgbClr val="FF0000"/>
                </a:solidFill>
              </a:rPr>
              <a:t>などとする。</a:t>
            </a:r>
            <a:endParaRPr lang="en-US" altLang="ja-JP" sz="2400" b="1" dirty="0" smtClean="0">
              <a:solidFill>
                <a:srgbClr val="FF0000"/>
              </a:solidFill>
            </a:endParaRPr>
          </a:p>
        </p:txBody>
      </p:sp>
    </p:spTree>
    <p:extLst>
      <p:ext uri="{BB962C8B-B14F-4D97-AF65-F5344CB8AC3E}">
        <p14:creationId xmlns:p14="http://schemas.microsoft.com/office/powerpoint/2010/main" val="2606623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1907704" y="260648"/>
            <a:ext cx="5004048" cy="1066130"/>
          </a:xfrm>
        </p:spPr>
        <p:txBody>
          <a:bodyPr/>
          <a:lstStyle/>
          <a:p>
            <a:r>
              <a:rPr kumimoji="1" lang="ja-JP" altLang="en-US" sz="3600" dirty="0" smtClean="0"/>
              <a:t>結論</a:t>
            </a:r>
            <a:endParaRPr kumimoji="1" lang="ja-JP" altLang="en-US" sz="3600" dirty="0"/>
          </a:p>
        </p:txBody>
      </p:sp>
      <p:sp>
        <p:nvSpPr>
          <p:cNvPr id="4" name="テキスト ボックス 3"/>
          <p:cNvSpPr txBox="1"/>
          <p:nvPr/>
        </p:nvSpPr>
        <p:spPr>
          <a:xfrm>
            <a:off x="395536" y="2060848"/>
            <a:ext cx="8352928" cy="1569660"/>
          </a:xfrm>
          <a:prstGeom prst="rect">
            <a:avLst/>
          </a:prstGeom>
          <a:noFill/>
        </p:spPr>
        <p:txBody>
          <a:bodyPr wrap="square" rtlCol="0">
            <a:spAutoFit/>
          </a:bodyPr>
          <a:lstStyle/>
          <a:p>
            <a:r>
              <a:rPr lang="ja-JP" altLang="en-US" sz="2400" dirty="0" smtClean="0">
                <a:latin typeface="+mn-ea"/>
              </a:rPr>
              <a:t>例）</a:t>
            </a:r>
            <a:endParaRPr lang="en-US" altLang="ja-JP" sz="2400" dirty="0" smtClean="0">
              <a:latin typeface="+mn-ea"/>
            </a:endParaRPr>
          </a:p>
          <a:p>
            <a:r>
              <a:rPr lang="ja-JP" altLang="en-US" sz="2400" dirty="0" smtClean="0">
                <a:latin typeface="+mn-ea"/>
              </a:rPr>
              <a:t>上顎右側６番欠損部にインプラントによる補綴治療を行い</a:t>
            </a:r>
            <a:endParaRPr lang="en-US" altLang="ja-JP" sz="2400" dirty="0" smtClean="0">
              <a:latin typeface="+mn-ea"/>
            </a:endParaRPr>
          </a:p>
          <a:p>
            <a:r>
              <a:rPr lang="ja-JP" altLang="en-US" sz="2400" dirty="0" smtClean="0">
                <a:latin typeface="+mn-ea"/>
              </a:rPr>
              <a:t>機能回復を行った。</a:t>
            </a:r>
            <a:endParaRPr lang="en-US" altLang="ja-JP" sz="2400" dirty="0" smtClean="0">
              <a:latin typeface="+mn-ea"/>
            </a:endParaRPr>
          </a:p>
          <a:p>
            <a:r>
              <a:rPr kumimoji="1" lang="ja-JP" altLang="en-US" sz="2400" dirty="0" smtClean="0">
                <a:latin typeface="+mn-ea"/>
              </a:rPr>
              <a:t>現在上部補綴草</a:t>
            </a:r>
            <a:r>
              <a:rPr lang="ja-JP" altLang="en-US" sz="2400" dirty="0" smtClean="0">
                <a:latin typeface="+mn-ea"/>
              </a:rPr>
              <a:t>装着後３年経過しているが経過良好である。</a:t>
            </a:r>
            <a:endParaRPr kumimoji="1" lang="ja-JP" altLang="en-US" sz="2400" dirty="0">
              <a:latin typeface="+mn-ea"/>
            </a:endParaRPr>
          </a:p>
        </p:txBody>
      </p:sp>
      <p:sp>
        <p:nvSpPr>
          <p:cNvPr id="5" name="テキスト ボックス 4"/>
          <p:cNvSpPr txBox="1"/>
          <p:nvPr/>
        </p:nvSpPr>
        <p:spPr>
          <a:xfrm>
            <a:off x="1979712" y="4653136"/>
            <a:ext cx="4896544" cy="830997"/>
          </a:xfrm>
          <a:prstGeom prst="rect">
            <a:avLst/>
          </a:prstGeom>
          <a:noFill/>
        </p:spPr>
        <p:txBody>
          <a:bodyPr wrap="square" rtlCol="0">
            <a:spAutoFit/>
          </a:bodyPr>
          <a:lstStyle/>
          <a:p>
            <a:r>
              <a:rPr lang="ja-JP" altLang="en-US" sz="2400" b="1" dirty="0" smtClean="0">
                <a:solidFill>
                  <a:srgbClr val="FF0000"/>
                </a:solidFill>
              </a:rPr>
              <a:t>結論は事実経過のみを記載します</a:t>
            </a:r>
            <a:endParaRPr lang="en-US" altLang="ja-JP" sz="2400" b="1" dirty="0" smtClean="0">
              <a:solidFill>
                <a:srgbClr val="FF0000"/>
              </a:solidFill>
            </a:endParaRPr>
          </a:p>
          <a:p>
            <a:r>
              <a:rPr lang="ja-JP" altLang="en-US" sz="2400" b="1" dirty="0" smtClean="0">
                <a:solidFill>
                  <a:srgbClr val="FF0000"/>
                </a:solidFill>
              </a:rPr>
              <a:t>推測や個人的な考えは不要です。</a:t>
            </a:r>
            <a:endParaRPr lang="en-US" altLang="ja-JP" sz="2400" b="1" dirty="0" smtClean="0">
              <a:solidFill>
                <a:srgbClr val="FF0000"/>
              </a:solidFill>
            </a:endParaRPr>
          </a:p>
        </p:txBody>
      </p:sp>
    </p:spTree>
    <p:extLst>
      <p:ext uri="{BB962C8B-B14F-4D97-AF65-F5344CB8AC3E}">
        <p14:creationId xmlns:p14="http://schemas.microsoft.com/office/powerpoint/2010/main" val="26066234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7920880" cy="792088"/>
          </a:xfrm>
        </p:spPr>
        <p:txBody>
          <a:bodyPr>
            <a:normAutofit/>
          </a:bodyPr>
          <a:lstStyle/>
          <a:p>
            <a:r>
              <a:rPr kumimoji="1" lang="ja-JP" altLang="en-US" sz="2800" dirty="0" smtClean="0"/>
              <a:t>症例の概要</a:t>
            </a:r>
            <a:endParaRPr kumimoji="1" lang="ja-JP" altLang="en-US" sz="2800" dirty="0"/>
          </a:p>
        </p:txBody>
      </p:sp>
      <p:sp>
        <p:nvSpPr>
          <p:cNvPr id="3" name="コンテンツ プレースホルダー 2"/>
          <p:cNvSpPr>
            <a:spLocks noGrp="1"/>
          </p:cNvSpPr>
          <p:nvPr>
            <p:ph idx="1"/>
          </p:nvPr>
        </p:nvSpPr>
        <p:spPr>
          <a:xfrm>
            <a:off x="395536" y="3789040"/>
            <a:ext cx="8136904" cy="2808312"/>
          </a:xfrm>
        </p:spPr>
        <p:txBody>
          <a:bodyPr>
            <a:noAutofit/>
          </a:bodyPr>
          <a:lstStyle/>
          <a:p>
            <a:r>
              <a:rPr lang="ja-JP" altLang="en-US" sz="2400" dirty="0" smtClean="0">
                <a:latin typeface="+mn-ea"/>
              </a:rPr>
              <a:t>主訴：</a:t>
            </a:r>
            <a:endParaRPr lang="en-US" altLang="ja-JP" sz="2400" dirty="0" smtClean="0">
              <a:latin typeface="+mn-ea"/>
            </a:endParaRPr>
          </a:p>
          <a:p>
            <a:r>
              <a:rPr lang="ja-JP" altLang="en-US" sz="2400" dirty="0" smtClean="0">
                <a:latin typeface="+mn-ea"/>
              </a:rPr>
              <a:t>年齢</a:t>
            </a:r>
            <a:r>
              <a:rPr lang="ja-JP" altLang="en-US" sz="2400" dirty="0">
                <a:latin typeface="+mn-ea"/>
              </a:rPr>
              <a:t>・</a:t>
            </a:r>
            <a:r>
              <a:rPr lang="ja-JP" altLang="en-US" sz="2400" dirty="0" smtClean="0">
                <a:latin typeface="+mn-ea"/>
              </a:rPr>
              <a:t>性別：</a:t>
            </a:r>
            <a:endParaRPr lang="en-US" altLang="ja-JP" sz="2400" dirty="0" smtClean="0">
              <a:latin typeface="+mn-ea"/>
            </a:endParaRPr>
          </a:p>
          <a:p>
            <a:r>
              <a:rPr lang="ja-JP" altLang="en-US" sz="2400" dirty="0" smtClean="0">
                <a:latin typeface="+mn-ea"/>
              </a:rPr>
              <a:t>初診日：</a:t>
            </a:r>
            <a:endParaRPr lang="en-US" altLang="ja-JP" sz="2400" dirty="0" smtClean="0">
              <a:latin typeface="+mn-ea"/>
            </a:endParaRPr>
          </a:p>
          <a:p>
            <a:r>
              <a:rPr lang="ja-JP" altLang="en-US" sz="2400" dirty="0" smtClean="0">
                <a:latin typeface="+mn-ea"/>
              </a:rPr>
              <a:t>簡単な患者概要</a:t>
            </a:r>
            <a:endParaRPr lang="en-US" altLang="ja-JP" sz="2400" dirty="0" smtClean="0">
              <a:latin typeface="+mn-ea"/>
            </a:endParaRPr>
          </a:p>
          <a:p>
            <a:pPr>
              <a:buNone/>
            </a:pPr>
            <a:r>
              <a:rPr lang="ja-JP" altLang="en-US" sz="2400" dirty="0" smtClean="0">
                <a:latin typeface="+mn-ea"/>
              </a:rPr>
              <a:t>　　喫煙、非喫煙</a:t>
            </a:r>
            <a:endParaRPr lang="en-US" altLang="ja-JP" sz="2400" dirty="0" smtClean="0">
              <a:latin typeface="+mn-ea"/>
            </a:endParaRPr>
          </a:p>
          <a:p>
            <a:pPr>
              <a:buNone/>
            </a:pPr>
            <a:r>
              <a:rPr lang="ja-JP" altLang="en-US" sz="2400" dirty="0" smtClean="0">
                <a:latin typeface="+mn-ea"/>
              </a:rPr>
              <a:t>　　（会社員、主婦、几帳面な性格、予約によく遅れる　など）</a:t>
            </a:r>
            <a:endParaRPr lang="en-US" altLang="ja-JP" sz="2400" dirty="0" smtClean="0">
              <a:latin typeface="+mn-ea"/>
            </a:endParaRPr>
          </a:p>
          <a:p>
            <a:pPr>
              <a:buNone/>
            </a:pPr>
            <a:endParaRPr kumimoji="1" lang="en-US" altLang="ja-JP" sz="2400" dirty="0" smtClean="0">
              <a:latin typeface="+mn-ea"/>
            </a:endParaRPr>
          </a:p>
          <a:p>
            <a:pPr>
              <a:buNone/>
            </a:pPr>
            <a:endParaRPr kumimoji="1" lang="ja-JP" altLang="en-US" sz="2400" dirty="0">
              <a:latin typeface="+mn-ea"/>
            </a:endParaRPr>
          </a:p>
        </p:txBody>
      </p:sp>
      <p:sp>
        <p:nvSpPr>
          <p:cNvPr id="4" name="テキスト ボックス 3"/>
          <p:cNvSpPr txBox="1"/>
          <p:nvPr/>
        </p:nvSpPr>
        <p:spPr>
          <a:xfrm>
            <a:off x="611560" y="980728"/>
            <a:ext cx="7560840" cy="2554545"/>
          </a:xfrm>
          <a:prstGeom prst="rect">
            <a:avLst/>
          </a:prstGeom>
          <a:solidFill>
            <a:schemeClr val="bg2">
              <a:lumMod val="90000"/>
            </a:schemeClr>
          </a:solidFill>
        </p:spPr>
        <p:txBody>
          <a:bodyPr wrap="square" rtlCol="0">
            <a:spAutoFit/>
          </a:bodyPr>
          <a:lstStyle/>
          <a:p>
            <a:pPr algn="ctr"/>
            <a:endParaRPr kumimoji="1" lang="en-US" altLang="ja-JP" sz="3200" dirty="0" smtClean="0"/>
          </a:p>
          <a:p>
            <a:pPr algn="ctr"/>
            <a:endParaRPr lang="en-US" altLang="ja-JP" sz="3200" dirty="0" smtClean="0"/>
          </a:p>
          <a:p>
            <a:pPr algn="ctr"/>
            <a:r>
              <a:rPr kumimoji="1" lang="ja-JP" altLang="en-US" sz="3200" dirty="0" smtClean="0"/>
              <a:t>術前（初診時）パノラマエックス線写真</a:t>
            </a:r>
            <a:endParaRPr kumimoji="1" lang="en-US" altLang="ja-JP" sz="3200" dirty="0" smtClean="0"/>
          </a:p>
          <a:p>
            <a:pPr algn="ctr"/>
            <a:endParaRPr kumimoji="1" lang="en-US" altLang="ja-JP" sz="3200" dirty="0" smtClean="0"/>
          </a:p>
          <a:p>
            <a:pPr algn="ctr"/>
            <a:endParaRPr lang="en-US" altLang="ja-JP" sz="3200" dirty="0"/>
          </a:p>
        </p:txBody>
      </p:sp>
      <p:sp>
        <p:nvSpPr>
          <p:cNvPr id="5" name="テキスト ボックス 4"/>
          <p:cNvSpPr txBox="1"/>
          <p:nvPr/>
        </p:nvSpPr>
        <p:spPr>
          <a:xfrm>
            <a:off x="3995936" y="4149080"/>
            <a:ext cx="4320480" cy="830997"/>
          </a:xfrm>
          <a:prstGeom prst="rect">
            <a:avLst/>
          </a:prstGeom>
          <a:noFill/>
        </p:spPr>
        <p:txBody>
          <a:bodyPr wrap="square" rtlCol="0">
            <a:spAutoFit/>
          </a:bodyPr>
          <a:lstStyle/>
          <a:p>
            <a:r>
              <a:rPr kumimoji="1" lang="ja-JP" altLang="en-US" sz="2400" b="1" dirty="0" smtClean="0">
                <a:solidFill>
                  <a:srgbClr val="FF0000"/>
                </a:solidFill>
              </a:rPr>
              <a:t>文字のフォントはゴシック</a:t>
            </a:r>
            <a:endParaRPr kumimoji="1" lang="en-US" altLang="ja-JP" sz="2400" b="1" dirty="0" smtClean="0">
              <a:solidFill>
                <a:srgbClr val="FF0000"/>
              </a:solidFill>
            </a:endParaRPr>
          </a:p>
          <a:p>
            <a:r>
              <a:rPr lang="ja-JP" altLang="en-US" sz="2400" b="1" dirty="0" smtClean="0">
                <a:solidFill>
                  <a:srgbClr val="FF0000"/>
                </a:solidFill>
              </a:rPr>
              <a:t>サイズは２４ポイント以上</a:t>
            </a:r>
            <a:endParaRPr kumimoji="1" lang="ja-JP" altLang="en-US" sz="2400" b="1" dirty="0">
              <a:solidFill>
                <a:srgbClr val="FF0000"/>
              </a:solidFill>
            </a:endParaRPr>
          </a:p>
        </p:txBody>
      </p:sp>
      <p:sp>
        <p:nvSpPr>
          <p:cNvPr id="6" name="テキスト ボックス 5"/>
          <p:cNvSpPr txBox="1"/>
          <p:nvPr/>
        </p:nvSpPr>
        <p:spPr>
          <a:xfrm>
            <a:off x="5580112" y="260648"/>
            <a:ext cx="3168352" cy="1200329"/>
          </a:xfrm>
          <a:prstGeom prst="rect">
            <a:avLst/>
          </a:prstGeom>
          <a:noFill/>
        </p:spPr>
        <p:txBody>
          <a:bodyPr wrap="square" rtlCol="0">
            <a:spAutoFit/>
          </a:bodyPr>
          <a:lstStyle/>
          <a:p>
            <a:r>
              <a:rPr kumimoji="1" lang="ja-JP" altLang="en-US" sz="2400" dirty="0" smtClean="0">
                <a:solidFill>
                  <a:srgbClr val="FF0000"/>
                </a:solidFill>
              </a:rPr>
              <a:t>エックス線写真を映写しながら概要を発表してください。</a:t>
            </a:r>
            <a:endParaRPr kumimoji="1" lang="ja-JP" altLang="en-US" sz="2400" dirty="0">
              <a:solidFill>
                <a:srgbClr val="FF0000"/>
              </a:solidFill>
            </a:endParaRPr>
          </a:p>
        </p:txBody>
      </p:sp>
    </p:spTree>
    <p:extLst>
      <p:ext uri="{BB962C8B-B14F-4D97-AF65-F5344CB8AC3E}">
        <p14:creationId xmlns:p14="http://schemas.microsoft.com/office/powerpoint/2010/main" val="4053853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7920880" cy="792088"/>
          </a:xfrm>
        </p:spPr>
        <p:txBody>
          <a:bodyPr>
            <a:normAutofit/>
          </a:bodyPr>
          <a:lstStyle/>
          <a:p>
            <a:r>
              <a:rPr kumimoji="1" lang="ja-JP" altLang="en-US" sz="2800" dirty="0" smtClean="0"/>
              <a:t>症例の概要</a:t>
            </a:r>
            <a:endParaRPr kumimoji="1" lang="ja-JP" altLang="en-US" sz="2800" dirty="0"/>
          </a:p>
        </p:txBody>
      </p:sp>
      <p:sp>
        <p:nvSpPr>
          <p:cNvPr id="3" name="コンテンツ プレースホルダー 2"/>
          <p:cNvSpPr>
            <a:spLocks noGrp="1"/>
          </p:cNvSpPr>
          <p:nvPr>
            <p:ph idx="1"/>
          </p:nvPr>
        </p:nvSpPr>
        <p:spPr>
          <a:xfrm>
            <a:off x="395536" y="3645024"/>
            <a:ext cx="8064896" cy="2808312"/>
          </a:xfrm>
        </p:spPr>
        <p:txBody>
          <a:bodyPr>
            <a:noAutofit/>
          </a:bodyPr>
          <a:lstStyle/>
          <a:p>
            <a:r>
              <a:rPr lang="ja-JP" altLang="en-US" sz="2400" dirty="0" smtClean="0"/>
              <a:t>既往歴</a:t>
            </a:r>
            <a:r>
              <a:rPr lang="ja-JP" altLang="en-US" sz="2400" dirty="0" smtClean="0">
                <a:sym typeface="Wingdings" pitchFamily="2" charset="2"/>
              </a:rPr>
              <a:t>：内科的な疾患の有無</a:t>
            </a:r>
            <a:endParaRPr lang="ja-JP" altLang="en-US" sz="2400" dirty="0"/>
          </a:p>
          <a:p>
            <a:r>
              <a:rPr lang="ja-JP" altLang="en-US" sz="2400" dirty="0"/>
              <a:t>現病歴</a:t>
            </a:r>
            <a:r>
              <a:rPr lang="ja-JP" altLang="en-US" sz="2400" dirty="0" smtClean="0"/>
              <a:t>：インプラント治療に関連する部位の歯科治療経過</a:t>
            </a:r>
            <a:endParaRPr lang="en-US" altLang="ja-JP" sz="2400" dirty="0" smtClean="0"/>
          </a:p>
          <a:p>
            <a:pPr>
              <a:buNone/>
            </a:pPr>
            <a:r>
              <a:rPr lang="ja-JP" altLang="en-US" sz="2400" dirty="0" smtClean="0"/>
              <a:t>　　　　　　　来院するまでの経過</a:t>
            </a:r>
            <a:endParaRPr lang="ja-JP" altLang="en-US" sz="2400" dirty="0"/>
          </a:p>
          <a:p>
            <a:r>
              <a:rPr lang="ja-JP" altLang="en-US" sz="2400" dirty="0" smtClean="0"/>
              <a:t>初診時の口腔内所見：</a:t>
            </a:r>
            <a:endParaRPr lang="en-US" altLang="ja-JP" sz="2400" dirty="0" smtClean="0"/>
          </a:p>
          <a:p>
            <a:pPr>
              <a:buNone/>
            </a:pPr>
            <a:r>
              <a:rPr kumimoji="1" lang="ja-JP" altLang="en-US" sz="2400" dirty="0" smtClean="0"/>
              <a:t>　　　　カリエス、歯周病、根尖病変、欠損部の状態、</a:t>
            </a:r>
            <a:endParaRPr kumimoji="1" lang="en-US" altLang="ja-JP" sz="2400" dirty="0" smtClean="0"/>
          </a:p>
          <a:p>
            <a:pPr>
              <a:buNone/>
            </a:pPr>
            <a:r>
              <a:rPr lang="ja-JP" altLang="en-US" sz="2400" dirty="0" smtClean="0"/>
              <a:t>　　　　</a:t>
            </a:r>
            <a:r>
              <a:rPr kumimoji="1" lang="ja-JP" altLang="en-US" sz="2400" dirty="0" smtClean="0"/>
              <a:t>顎関節の状態など</a:t>
            </a:r>
            <a:r>
              <a:rPr lang="ja-JP" altLang="en-US" sz="2400" dirty="0" smtClean="0"/>
              <a:t>残存歯の状態を記載</a:t>
            </a:r>
            <a:endParaRPr kumimoji="1" lang="en-US" altLang="ja-JP" sz="2400" dirty="0" smtClean="0"/>
          </a:p>
          <a:p>
            <a:pPr>
              <a:buNone/>
            </a:pPr>
            <a:endParaRPr kumimoji="1" lang="en-US" altLang="ja-JP" sz="2400" dirty="0" smtClean="0"/>
          </a:p>
        </p:txBody>
      </p:sp>
      <p:sp>
        <p:nvSpPr>
          <p:cNvPr id="4" name="テキスト ボックス 3"/>
          <p:cNvSpPr txBox="1"/>
          <p:nvPr/>
        </p:nvSpPr>
        <p:spPr>
          <a:xfrm>
            <a:off x="611560" y="980728"/>
            <a:ext cx="7560840" cy="2554545"/>
          </a:xfrm>
          <a:prstGeom prst="rect">
            <a:avLst/>
          </a:prstGeom>
          <a:solidFill>
            <a:schemeClr val="bg2">
              <a:lumMod val="90000"/>
            </a:schemeClr>
          </a:solidFill>
        </p:spPr>
        <p:txBody>
          <a:bodyPr wrap="square" rtlCol="0">
            <a:spAutoFit/>
          </a:bodyPr>
          <a:lstStyle/>
          <a:p>
            <a:pPr algn="ctr"/>
            <a:endParaRPr kumimoji="1" lang="en-US" altLang="ja-JP" sz="3200" dirty="0" smtClean="0"/>
          </a:p>
          <a:p>
            <a:pPr algn="ctr"/>
            <a:endParaRPr lang="en-US" altLang="ja-JP" sz="3200" dirty="0" smtClean="0"/>
          </a:p>
          <a:p>
            <a:pPr algn="ctr"/>
            <a:r>
              <a:rPr kumimoji="1" lang="ja-JP" altLang="en-US" sz="3200" dirty="0" smtClean="0"/>
              <a:t>術前（初診時）パノラマエックス線写真</a:t>
            </a:r>
            <a:endParaRPr kumimoji="1" lang="en-US" altLang="ja-JP" sz="3200" dirty="0" smtClean="0"/>
          </a:p>
          <a:p>
            <a:pPr algn="ctr"/>
            <a:endParaRPr kumimoji="1" lang="en-US" altLang="ja-JP" sz="3200" dirty="0" smtClean="0"/>
          </a:p>
          <a:p>
            <a:pPr algn="ctr"/>
            <a:endParaRPr lang="en-US" altLang="ja-JP" sz="3200" dirty="0"/>
          </a:p>
        </p:txBody>
      </p:sp>
      <p:sp>
        <p:nvSpPr>
          <p:cNvPr id="5" name="テキスト ボックス 4"/>
          <p:cNvSpPr txBox="1"/>
          <p:nvPr/>
        </p:nvSpPr>
        <p:spPr>
          <a:xfrm>
            <a:off x="5580112" y="260648"/>
            <a:ext cx="3168352" cy="1200329"/>
          </a:xfrm>
          <a:prstGeom prst="rect">
            <a:avLst/>
          </a:prstGeom>
          <a:noFill/>
        </p:spPr>
        <p:txBody>
          <a:bodyPr wrap="square" rtlCol="0">
            <a:spAutoFit/>
          </a:bodyPr>
          <a:lstStyle/>
          <a:p>
            <a:r>
              <a:rPr kumimoji="1" lang="ja-JP" altLang="en-US" sz="2400" dirty="0" smtClean="0">
                <a:solidFill>
                  <a:srgbClr val="FF0000"/>
                </a:solidFill>
              </a:rPr>
              <a:t>エックス線写真を映写しながら概要を発表してください。</a:t>
            </a:r>
            <a:endParaRPr kumimoji="1" lang="ja-JP" altLang="en-US" sz="2400" dirty="0">
              <a:solidFill>
                <a:srgbClr val="FF0000"/>
              </a:solidFill>
            </a:endParaRPr>
          </a:p>
        </p:txBody>
      </p:sp>
    </p:spTree>
    <p:extLst>
      <p:ext uri="{BB962C8B-B14F-4D97-AF65-F5344CB8AC3E}">
        <p14:creationId xmlns:p14="http://schemas.microsoft.com/office/powerpoint/2010/main" val="40538530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0" y="116632"/>
            <a:ext cx="3744416" cy="706437"/>
          </a:xfrm>
        </p:spPr>
        <p:txBody>
          <a:bodyPr>
            <a:normAutofit fontScale="90000"/>
          </a:bodyPr>
          <a:lstStyle/>
          <a:p>
            <a:r>
              <a:rPr kumimoji="1" lang="ja-JP" altLang="en-US" sz="3200" dirty="0" smtClean="0"/>
              <a:t>口腔内写真（治療前）</a:t>
            </a:r>
            <a:endParaRPr kumimoji="1" lang="ja-JP" altLang="en-US" sz="3200" dirty="0"/>
          </a:p>
        </p:txBody>
      </p:sp>
      <p:sp>
        <p:nvSpPr>
          <p:cNvPr id="9" name="テキスト ボックス 8"/>
          <p:cNvSpPr txBox="1"/>
          <p:nvPr/>
        </p:nvSpPr>
        <p:spPr>
          <a:xfrm>
            <a:off x="3563888" y="1988840"/>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lang="ja-JP" altLang="en-US" sz="3200" dirty="0" smtClean="0"/>
              <a:t>正面</a:t>
            </a:r>
            <a:endParaRPr lang="en-US" altLang="ja-JP" sz="3200" dirty="0"/>
          </a:p>
          <a:p>
            <a:pPr algn="ctr"/>
            <a:endParaRPr kumimoji="1" lang="ja-JP" altLang="en-US" sz="3200" dirty="0"/>
          </a:p>
        </p:txBody>
      </p:sp>
      <p:sp>
        <p:nvSpPr>
          <p:cNvPr id="10" name="テキスト ボックス 9"/>
          <p:cNvSpPr txBox="1"/>
          <p:nvPr/>
        </p:nvSpPr>
        <p:spPr>
          <a:xfrm>
            <a:off x="3563888" y="3717032"/>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lang="ja-JP" altLang="en-US" sz="3200" dirty="0" smtClean="0"/>
              <a:t>下顎</a:t>
            </a:r>
            <a:endParaRPr lang="en-US" altLang="ja-JP" sz="3200" dirty="0"/>
          </a:p>
          <a:p>
            <a:pPr algn="ctr"/>
            <a:endParaRPr kumimoji="1" lang="ja-JP" altLang="en-US" sz="3200" dirty="0"/>
          </a:p>
        </p:txBody>
      </p:sp>
      <p:sp>
        <p:nvSpPr>
          <p:cNvPr id="11" name="テキスト ボックス 10"/>
          <p:cNvSpPr txBox="1"/>
          <p:nvPr/>
        </p:nvSpPr>
        <p:spPr>
          <a:xfrm>
            <a:off x="3563888" y="260648"/>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kumimoji="1" lang="ja-JP" altLang="en-US" sz="3200" dirty="0" smtClean="0"/>
              <a:t>上顎</a:t>
            </a:r>
            <a:endParaRPr kumimoji="1" lang="en-US" altLang="ja-JP" sz="3200" dirty="0" smtClean="0"/>
          </a:p>
          <a:p>
            <a:pPr algn="ctr"/>
            <a:endParaRPr kumimoji="1" lang="ja-JP" altLang="en-US" sz="3200" dirty="0"/>
          </a:p>
        </p:txBody>
      </p:sp>
      <p:sp>
        <p:nvSpPr>
          <p:cNvPr id="12" name="テキスト ボックス 11"/>
          <p:cNvSpPr txBox="1"/>
          <p:nvPr/>
        </p:nvSpPr>
        <p:spPr>
          <a:xfrm>
            <a:off x="1187624" y="1988840"/>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lang="ja-JP" altLang="en-US" sz="3200" dirty="0"/>
              <a:t>右</a:t>
            </a:r>
            <a:endParaRPr lang="en-US" altLang="ja-JP" sz="3200" dirty="0"/>
          </a:p>
          <a:p>
            <a:pPr algn="ctr"/>
            <a:endParaRPr kumimoji="1" lang="ja-JP" altLang="en-US" sz="3200" dirty="0"/>
          </a:p>
        </p:txBody>
      </p:sp>
      <p:sp>
        <p:nvSpPr>
          <p:cNvPr id="13" name="テキスト ボックス 12"/>
          <p:cNvSpPr txBox="1"/>
          <p:nvPr/>
        </p:nvSpPr>
        <p:spPr>
          <a:xfrm>
            <a:off x="5940152" y="1988840"/>
            <a:ext cx="2232248" cy="1569660"/>
          </a:xfrm>
          <a:prstGeom prst="rect">
            <a:avLst/>
          </a:prstGeom>
          <a:solidFill>
            <a:schemeClr val="bg2">
              <a:lumMod val="90000"/>
            </a:schemeClr>
          </a:solidFill>
        </p:spPr>
        <p:txBody>
          <a:bodyPr wrap="square" rtlCol="0">
            <a:spAutoFit/>
          </a:bodyPr>
          <a:lstStyle/>
          <a:p>
            <a:pPr algn="ctr"/>
            <a:endParaRPr lang="en-US" altLang="ja-JP" sz="3200" dirty="0" smtClean="0"/>
          </a:p>
          <a:p>
            <a:pPr algn="ctr"/>
            <a:r>
              <a:rPr kumimoji="1" lang="ja-JP" altLang="en-US" sz="3200" dirty="0" smtClean="0"/>
              <a:t>左</a:t>
            </a:r>
            <a:endParaRPr kumimoji="1" lang="en-US" altLang="ja-JP" sz="3200" dirty="0" smtClean="0"/>
          </a:p>
          <a:p>
            <a:pPr algn="ctr"/>
            <a:endParaRPr kumimoji="1" lang="ja-JP" altLang="en-US" sz="3200" dirty="0"/>
          </a:p>
        </p:txBody>
      </p:sp>
      <p:sp>
        <p:nvSpPr>
          <p:cNvPr id="14" name="テキスト ボックス 13"/>
          <p:cNvSpPr txBox="1"/>
          <p:nvPr/>
        </p:nvSpPr>
        <p:spPr>
          <a:xfrm>
            <a:off x="6156176" y="4221088"/>
            <a:ext cx="2520280" cy="369332"/>
          </a:xfrm>
          <a:prstGeom prst="rect">
            <a:avLst/>
          </a:prstGeom>
          <a:noFill/>
        </p:spPr>
        <p:txBody>
          <a:bodyPr wrap="square" rtlCol="0">
            <a:spAutoFit/>
          </a:bodyPr>
          <a:lstStyle/>
          <a:p>
            <a:r>
              <a:rPr kumimoji="1" lang="ja-JP" altLang="en-US" dirty="0" smtClean="0"/>
              <a:t>平成　　年　　月　　日</a:t>
            </a:r>
            <a:endParaRPr kumimoji="1" lang="ja-JP" altLang="en-US" dirty="0"/>
          </a:p>
        </p:txBody>
      </p:sp>
      <p:sp>
        <p:nvSpPr>
          <p:cNvPr id="15" name="テキスト ボックス 14"/>
          <p:cNvSpPr txBox="1"/>
          <p:nvPr/>
        </p:nvSpPr>
        <p:spPr>
          <a:xfrm>
            <a:off x="251520" y="5445224"/>
            <a:ext cx="8712968" cy="1200329"/>
          </a:xfrm>
          <a:prstGeom prst="rect">
            <a:avLst/>
          </a:prstGeom>
          <a:noFill/>
        </p:spPr>
        <p:txBody>
          <a:bodyPr wrap="square" rtlCol="0">
            <a:spAutoFit/>
          </a:bodyPr>
          <a:lstStyle/>
          <a:p>
            <a:r>
              <a:rPr kumimoji="1" lang="ja-JP" altLang="en-US" sz="2400" b="1" dirty="0" smtClean="0">
                <a:solidFill>
                  <a:srgbClr val="FF0000"/>
                </a:solidFill>
              </a:rPr>
              <a:t>口腔内写真を映写しながら初診時の口腔内所見を述べてください。</a:t>
            </a:r>
            <a:endParaRPr kumimoji="1" lang="en-US" altLang="ja-JP" sz="2400" b="1" dirty="0" smtClean="0">
              <a:solidFill>
                <a:srgbClr val="FF0000"/>
              </a:solidFill>
            </a:endParaRPr>
          </a:p>
          <a:p>
            <a:r>
              <a:rPr lang="ja-JP" altLang="en-US" sz="2400" b="1" dirty="0" smtClean="0">
                <a:solidFill>
                  <a:srgbClr val="FF0000"/>
                </a:solidFill>
              </a:rPr>
              <a:t>カリエス、歯肉の状態、咬合、欠損などのパノラマエックス線写真では明示できない部分を中心に説明してください。</a:t>
            </a:r>
            <a:endParaRPr kumimoji="1" lang="ja-JP" altLang="en-US" sz="2400" b="1" dirty="0">
              <a:solidFill>
                <a:srgbClr val="FF0000"/>
              </a:solidFill>
            </a:endParaRPr>
          </a:p>
        </p:txBody>
      </p:sp>
    </p:spTree>
    <p:extLst>
      <p:ext uri="{BB962C8B-B14F-4D97-AF65-F5344CB8AC3E}">
        <p14:creationId xmlns:p14="http://schemas.microsoft.com/office/powerpoint/2010/main" val="1850932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835696" y="188640"/>
            <a:ext cx="5122912" cy="706090"/>
          </a:xfrm>
        </p:spPr>
        <p:txBody>
          <a:bodyPr>
            <a:normAutofit/>
          </a:bodyPr>
          <a:lstStyle/>
          <a:p>
            <a:r>
              <a:rPr kumimoji="1" lang="ja-JP" altLang="en-US" sz="3200" dirty="0" smtClean="0"/>
              <a:t>歯周組織検査</a:t>
            </a:r>
            <a:endParaRPr kumimoji="1" lang="ja-JP" altLang="en-US" sz="3200" dirty="0"/>
          </a:p>
        </p:txBody>
      </p:sp>
      <p:sp>
        <p:nvSpPr>
          <p:cNvPr id="4" name="テキスト ボックス 3"/>
          <p:cNvSpPr txBox="1"/>
          <p:nvPr/>
        </p:nvSpPr>
        <p:spPr>
          <a:xfrm>
            <a:off x="971600" y="5013176"/>
            <a:ext cx="7704856" cy="830997"/>
          </a:xfrm>
          <a:prstGeom prst="rect">
            <a:avLst/>
          </a:prstGeom>
          <a:noFill/>
        </p:spPr>
        <p:txBody>
          <a:bodyPr wrap="square" rtlCol="0">
            <a:spAutoFit/>
          </a:bodyPr>
          <a:lstStyle/>
          <a:p>
            <a:r>
              <a:rPr lang="ja-JP" altLang="en-US" sz="2400" b="1" dirty="0" smtClean="0">
                <a:solidFill>
                  <a:srgbClr val="FF0000"/>
                </a:solidFill>
              </a:rPr>
              <a:t>歯周組織検査結果の表を提示してください</a:t>
            </a:r>
            <a:endParaRPr lang="en-US" altLang="ja-JP" sz="2400" b="1" dirty="0" smtClean="0">
              <a:solidFill>
                <a:srgbClr val="FF0000"/>
              </a:solidFill>
            </a:endParaRPr>
          </a:p>
          <a:p>
            <a:r>
              <a:rPr lang="ja-JP" altLang="en-US" sz="2400" b="1" dirty="0" smtClean="0">
                <a:solidFill>
                  <a:srgbClr val="FF0000"/>
                </a:solidFill>
              </a:rPr>
              <a:t>歯周組織検査表はエクセルデータでダウンロード出来ます</a:t>
            </a:r>
            <a:endParaRPr lang="en-US" altLang="ja-JP" sz="2400" b="1" dirty="0" smtClean="0">
              <a:solidFill>
                <a:srgbClr val="FF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0" y="1124743"/>
            <a:ext cx="9144000" cy="3258441"/>
          </a:xfrm>
          <a:prstGeom prst="rect">
            <a:avLst/>
          </a:prstGeom>
          <a:noFill/>
          <a:ln w="9525">
            <a:noFill/>
            <a:miter lim="800000"/>
            <a:headEnd/>
            <a:tailEnd/>
          </a:ln>
        </p:spPr>
      </p:pic>
    </p:spTree>
    <p:extLst>
      <p:ext uri="{BB962C8B-B14F-4D97-AF65-F5344CB8AC3E}">
        <p14:creationId xmlns:p14="http://schemas.microsoft.com/office/powerpoint/2010/main" val="2874802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395536" y="476672"/>
            <a:ext cx="8208912" cy="1138138"/>
          </a:xfrm>
        </p:spPr>
        <p:txBody>
          <a:bodyPr>
            <a:normAutofit fontScale="90000"/>
          </a:bodyPr>
          <a:lstStyle/>
          <a:p>
            <a:r>
              <a:rPr lang="ja-JP" altLang="en-US" sz="3600" dirty="0" smtClean="0"/>
              <a:t>症例の経過に関連した</a:t>
            </a:r>
            <a:r>
              <a:rPr lang="en-US" altLang="ja-JP" sz="3600" dirty="0" smtClean="0"/>
              <a:t/>
            </a:r>
            <a:br>
              <a:rPr lang="en-US" altLang="ja-JP" sz="3600" dirty="0" smtClean="0"/>
            </a:br>
            <a:r>
              <a:rPr kumimoji="1" lang="ja-JP" altLang="en-US" sz="3600" dirty="0" smtClean="0"/>
              <a:t>デンタルエックス線写真などの資料</a:t>
            </a:r>
            <a:endParaRPr kumimoji="1" lang="ja-JP" altLang="en-US" sz="3600" dirty="0"/>
          </a:p>
        </p:txBody>
      </p:sp>
      <p:sp>
        <p:nvSpPr>
          <p:cNvPr id="4" name="テキスト ボックス 3"/>
          <p:cNvSpPr txBox="1"/>
          <p:nvPr/>
        </p:nvSpPr>
        <p:spPr>
          <a:xfrm>
            <a:off x="395536" y="1772816"/>
            <a:ext cx="8208912" cy="4461093"/>
          </a:xfrm>
          <a:prstGeom prst="rect">
            <a:avLst/>
          </a:prstGeom>
          <a:noFill/>
        </p:spPr>
        <p:txBody>
          <a:bodyPr wrap="square" rtlCol="0">
            <a:spAutoFit/>
          </a:bodyPr>
          <a:lstStyle/>
          <a:p>
            <a:pPr>
              <a:lnSpc>
                <a:spcPct val="150000"/>
              </a:lnSpc>
            </a:pPr>
            <a:r>
              <a:rPr lang="ja-JP" altLang="en-US" sz="2400" b="1" dirty="0" smtClean="0">
                <a:solidFill>
                  <a:srgbClr val="FF0000"/>
                </a:solidFill>
              </a:rPr>
              <a:t>・　術前に抜歯を行っている場合、抜歯の必要性が判断できる</a:t>
            </a:r>
            <a:endParaRPr lang="en-US" altLang="ja-JP" sz="2400" b="1" dirty="0" smtClean="0">
              <a:solidFill>
                <a:srgbClr val="FF0000"/>
              </a:solidFill>
            </a:endParaRPr>
          </a:p>
          <a:p>
            <a:pPr>
              <a:lnSpc>
                <a:spcPct val="150000"/>
              </a:lnSpc>
            </a:pPr>
            <a:r>
              <a:rPr lang="ja-JP" altLang="en-US" sz="2400" b="1" dirty="0" smtClean="0">
                <a:solidFill>
                  <a:srgbClr val="FF0000"/>
                </a:solidFill>
              </a:rPr>
              <a:t>　デンタルエックス線写真など</a:t>
            </a:r>
            <a:endParaRPr lang="en-US" altLang="ja-JP" sz="2400" b="1" dirty="0" smtClean="0">
              <a:solidFill>
                <a:srgbClr val="FF0000"/>
              </a:solidFill>
            </a:endParaRPr>
          </a:p>
          <a:p>
            <a:pPr>
              <a:lnSpc>
                <a:spcPct val="150000"/>
              </a:lnSpc>
            </a:pPr>
            <a:r>
              <a:rPr lang="ja-JP" altLang="en-US" sz="2400" b="1" dirty="0" smtClean="0">
                <a:solidFill>
                  <a:srgbClr val="FF0000"/>
                </a:solidFill>
              </a:rPr>
              <a:t>・　破折歯などの確認が出来るデンタルエックス線写真など</a:t>
            </a:r>
            <a:endParaRPr lang="en-US" altLang="ja-JP" sz="2400" b="1" dirty="0" smtClean="0">
              <a:solidFill>
                <a:srgbClr val="FF0000"/>
              </a:solidFill>
            </a:endParaRPr>
          </a:p>
          <a:p>
            <a:pPr>
              <a:lnSpc>
                <a:spcPct val="150000"/>
              </a:lnSpc>
            </a:pPr>
            <a:r>
              <a:rPr lang="ja-JP" altLang="en-US" sz="2400" b="1" dirty="0" smtClean="0">
                <a:solidFill>
                  <a:srgbClr val="FF0000"/>
                </a:solidFill>
              </a:rPr>
              <a:t>・　関連歯の根管治療歯の術前後の判別が出来るデンタル</a:t>
            </a:r>
            <a:endParaRPr lang="en-US" altLang="ja-JP" sz="2400" b="1" dirty="0" smtClean="0">
              <a:solidFill>
                <a:srgbClr val="FF0000"/>
              </a:solidFill>
            </a:endParaRPr>
          </a:p>
          <a:p>
            <a:pPr>
              <a:lnSpc>
                <a:spcPct val="150000"/>
              </a:lnSpc>
            </a:pPr>
            <a:r>
              <a:rPr lang="ja-JP" altLang="en-US" sz="2400" b="1" dirty="0" smtClean="0">
                <a:solidFill>
                  <a:srgbClr val="FF0000"/>
                </a:solidFill>
              </a:rPr>
              <a:t>　エックス線写真など</a:t>
            </a:r>
            <a:endParaRPr lang="en-US" altLang="ja-JP" sz="2400" b="1" dirty="0" smtClean="0">
              <a:solidFill>
                <a:srgbClr val="FF0000"/>
              </a:solidFill>
            </a:endParaRPr>
          </a:p>
          <a:p>
            <a:pPr>
              <a:lnSpc>
                <a:spcPct val="150000"/>
              </a:lnSpc>
            </a:pPr>
            <a:r>
              <a:rPr lang="ja-JP" altLang="en-US" sz="2400" b="1" dirty="0" smtClean="0">
                <a:solidFill>
                  <a:srgbClr val="FF0000"/>
                </a:solidFill>
              </a:rPr>
              <a:t>・　症例経過に関連した歯科治療歯経過が判断可能な</a:t>
            </a:r>
            <a:endParaRPr lang="en-US" altLang="ja-JP" sz="2400" b="1" dirty="0" smtClean="0">
              <a:solidFill>
                <a:srgbClr val="FF0000"/>
              </a:solidFill>
            </a:endParaRPr>
          </a:p>
          <a:p>
            <a:pPr>
              <a:lnSpc>
                <a:spcPct val="150000"/>
              </a:lnSpc>
            </a:pPr>
            <a:r>
              <a:rPr lang="ja-JP" altLang="en-US" sz="2400" b="1" dirty="0" smtClean="0">
                <a:solidFill>
                  <a:srgbClr val="FF0000"/>
                </a:solidFill>
              </a:rPr>
              <a:t>　デンタルエックス線写真など</a:t>
            </a:r>
            <a:endParaRPr lang="en-US" altLang="ja-JP" sz="2400" b="1" dirty="0" smtClean="0">
              <a:solidFill>
                <a:srgbClr val="FF0000"/>
              </a:solidFill>
            </a:endParaRPr>
          </a:p>
          <a:p>
            <a:pPr>
              <a:lnSpc>
                <a:spcPct val="150000"/>
              </a:lnSpc>
            </a:pPr>
            <a:r>
              <a:rPr lang="ja-JP" altLang="en-US" sz="2400" b="1" dirty="0" smtClean="0">
                <a:solidFill>
                  <a:srgbClr val="FF0000"/>
                </a:solidFill>
              </a:rPr>
              <a:t>・　歯周病治療関連のデンタル１０～１４枚法写真　　など</a:t>
            </a:r>
            <a:endParaRPr lang="en-US" altLang="ja-JP" sz="2400" b="1" dirty="0" smtClean="0">
              <a:solidFill>
                <a:srgbClr val="FF0000"/>
              </a:solidFill>
            </a:endParaRPr>
          </a:p>
        </p:txBody>
      </p:sp>
    </p:spTree>
    <p:extLst>
      <p:ext uri="{BB962C8B-B14F-4D97-AF65-F5344CB8AC3E}">
        <p14:creationId xmlns:p14="http://schemas.microsoft.com/office/powerpoint/2010/main" val="1297180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395536" y="476672"/>
            <a:ext cx="8208912" cy="1512168"/>
          </a:xfrm>
        </p:spPr>
        <p:txBody>
          <a:bodyPr>
            <a:normAutofit fontScale="90000"/>
          </a:bodyPr>
          <a:lstStyle/>
          <a:p>
            <a:r>
              <a:rPr lang="ja-JP" altLang="en-US" sz="3600" dirty="0" smtClean="0"/>
              <a:t>術前の欠損部の状態を診査資料</a:t>
            </a:r>
            <a:r>
              <a:rPr lang="en-US" altLang="ja-JP" sz="3600" dirty="0" smtClean="0"/>
              <a:t/>
            </a:r>
            <a:br>
              <a:rPr lang="en-US" altLang="ja-JP" sz="3600" dirty="0" smtClean="0"/>
            </a:br>
            <a:r>
              <a:rPr lang="ja-JP" altLang="en-US" sz="3600" dirty="0" smtClean="0"/>
              <a:t>ＣＴ、模型、セファロエックス線　など</a:t>
            </a:r>
            <a:r>
              <a:rPr lang="en-US" altLang="ja-JP" sz="3600" dirty="0" smtClean="0"/>
              <a:t/>
            </a:r>
            <a:br>
              <a:rPr lang="en-US" altLang="ja-JP" sz="3600" dirty="0" smtClean="0"/>
            </a:br>
            <a:r>
              <a:rPr lang="ja-JP" altLang="en-US" sz="3600" dirty="0" smtClean="0"/>
              <a:t>（必要であれば）</a:t>
            </a:r>
            <a:endParaRPr kumimoji="1" lang="ja-JP" altLang="en-US" sz="3600" dirty="0"/>
          </a:p>
        </p:txBody>
      </p:sp>
      <p:sp>
        <p:nvSpPr>
          <p:cNvPr id="4" name="テキスト ボックス 3"/>
          <p:cNvSpPr txBox="1"/>
          <p:nvPr/>
        </p:nvSpPr>
        <p:spPr>
          <a:xfrm>
            <a:off x="1115616" y="2852936"/>
            <a:ext cx="6696744" cy="2862322"/>
          </a:xfrm>
          <a:prstGeom prst="rect">
            <a:avLst/>
          </a:prstGeom>
          <a:noFill/>
        </p:spPr>
        <p:txBody>
          <a:bodyPr wrap="square" rtlCol="0">
            <a:spAutoFit/>
          </a:bodyPr>
          <a:lstStyle/>
          <a:p>
            <a:pPr>
              <a:lnSpc>
                <a:spcPct val="150000"/>
              </a:lnSpc>
            </a:pPr>
            <a:r>
              <a:rPr lang="ja-JP" altLang="en-US" sz="2400" b="1" dirty="0" smtClean="0">
                <a:solidFill>
                  <a:srgbClr val="FF0000"/>
                </a:solidFill>
              </a:rPr>
              <a:t>・　欠損部の顎骨の断面像　</a:t>
            </a:r>
            <a:endParaRPr lang="en-US" altLang="ja-JP" sz="2400" b="1" dirty="0" smtClean="0">
              <a:solidFill>
                <a:srgbClr val="FF0000"/>
              </a:solidFill>
            </a:endParaRPr>
          </a:p>
          <a:p>
            <a:pPr>
              <a:lnSpc>
                <a:spcPct val="150000"/>
              </a:lnSpc>
            </a:pPr>
            <a:r>
              <a:rPr lang="ja-JP" altLang="en-US" sz="2400" b="1" dirty="0" smtClean="0">
                <a:solidFill>
                  <a:srgbClr val="FF0000"/>
                </a:solidFill>
              </a:rPr>
              <a:t>・　上顎洞の状態の判別資料</a:t>
            </a:r>
            <a:endParaRPr lang="en-US" altLang="ja-JP" sz="2400" b="1" dirty="0" smtClean="0">
              <a:solidFill>
                <a:srgbClr val="FF0000"/>
              </a:solidFill>
            </a:endParaRPr>
          </a:p>
          <a:p>
            <a:pPr>
              <a:lnSpc>
                <a:spcPct val="150000"/>
              </a:lnSpc>
            </a:pPr>
            <a:r>
              <a:rPr lang="ja-JP" altLang="en-US" sz="2400" b="1" dirty="0" smtClean="0">
                <a:solidFill>
                  <a:srgbClr val="FF0000"/>
                </a:solidFill>
              </a:rPr>
              <a:t>・　顎関節の状態の判別資料</a:t>
            </a:r>
            <a:endParaRPr lang="en-US" altLang="ja-JP" sz="2400" b="1" dirty="0" smtClean="0">
              <a:solidFill>
                <a:srgbClr val="FF0000"/>
              </a:solidFill>
            </a:endParaRPr>
          </a:p>
          <a:p>
            <a:pPr>
              <a:lnSpc>
                <a:spcPct val="150000"/>
              </a:lnSpc>
            </a:pPr>
            <a:r>
              <a:rPr lang="ja-JP" altLang="en-US" sz="2400" b="1" dirty="0" smtClean="0">
                <a:solidFill>
                  <a:srgbClr val="FF0000"/>
                </a:solidFill>
              </a:rPr>
              <a:t>・　下顎管の位置関係の判別資料</a:t>
            </a:r>
            <a:endParaRPr lang="en-US" altLang="ja-JP" sz="2400" b="1" dirty="0" smtClean="0">
              <a:solidFill>
                <a:srgbClr val="FF0000"/>
              </a:solidFill>
            </a:endParaRPr>
          </a:p>
          <a:p>
            <a:pPr>
              <a:lnSpc>
                <a:spcPct val="150000"/>
              </a:lnSpc>
            </a:pPr>
            <a:r>
              <a:rPr lang="ja-JP" altLang="en-US" sz="2400" b="1" dirty="0" smtClean="0">
                <a:solidFill>
                  <a:srgbClr val="FF0000"/>
                </a:solidFill>
              </a:rPr>
              <a:t>・　矯正診断資料　　など</a:t>
            </a:r>
            <a:endParaRPr lang="en-US" altLang="ja-JP" sz="2400" b="1" dirty="0" smtClean="0">
              <a:solidFill>
                <a:srgbClr val="FF0000"/>
              </a:solidFill>
            </a:endParaRPr>
          </a:p>
        </p:txBody>
      </p:sp>
    </p:spTree>
    <p:extLst>
      <p:ext uri="{BB962C8B-B14F-4D97-AF65-F5344CB8AC3E}">
        <p14:creationId xmlns:p14="http://schemas.microsoft.com/office/powerpoint/2010/main" val="1297180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0" y="274638"/>
            <a:ext cx="8229600" cy="1143000"/>
          </a:xfrm>
        </p:spPr>
        <p:txBody>
          <a:bodyPr>
            <a:normAutofit/>
          </a:bodyPr>
          <a:lstStyle/>
          <a:p>
            <a:r>
              <a:rPr kumimoji="1" lang="en-US" altLang="ja-JP" dirty="0" smtClean="0"/>
              <a:t>CT</a:t>
            </a:r>
            <a:r>
              <a:rPr kumimoji="1" lang="ja-JP" altLang="en-US" dirty="0" smtClean="0"/>
              <a:t>など、その他の資料</a:t>
            </a:r>
            <a:endParaRPr kumimoji="1" lang="ja-JP" altLang="en-US" dirty="0"/>
          </a:p>
        </p:txBody>
      </p:sp>
      <p:sp>
        <p:nvSpPr>
          <p:cNvPr id="4" name="テキスト ボックス 3"/>
          <p:cNvSpPr txBox="1"/>
          <p:nvPr/>
        </p:nvSpPr>
        <p:spPr>
          <a:xfrm>
            <a:off x="755576" y="1916832"/>
            <a:ext cx="7704856" cy="2308324"/>
          </a:xfrm>
          <a:prstGeom prst="rect">
            <a:avLst/>
          </a:prstGeom>
          <a:noFill/>
        </p:spPr>
        <p:txBody>
          <a:bodyPr wrap="square" rtlCol="0">
            <a:spAutoFit/>
          </a:bodyPr>
          <a:lstStyle/>
          <a:p>
            <a:r>
              <a:rPr lang="ja-JP" altLang="en-US" sz="2400" b="1" dirty="0" smtClean="0">
                <a:solidFill>
                  <a:srgbClr val="FF0000"/>
                </a:solidFill>
              </a:rPr>
              <a:t>例）</a:t>
            </a:r>
            <a:endParaRPr lang="en-US" altLang="ja-JP" sz="2400" b="1" dirty="0" smtClean="0">
              <a:solidFill>
                <a:srgbClr val="FF0000"/>
              </a:solidFill>
            </a:endParaRPr>
          </a:p>
          <a:p>
            <a:r>
              <a:rPr lang="ja-JP" altLang="en-US" sz="2400" b="1" dirty="0" smtClean="0">
                <a:solidFill>
                  <a:srgbClr val="FF0000"/>
                </a:solidFill>
              </a:rPr>
              <a:t>・術前に抜歯を行っている場合のデンタルエックス線写真</a:t>
            </a:r>
            <a:endParaRPr lang="en-US" altLang="ja-JP" sz="2400" b="1" dirty="0" smtClean="0">
              <a:solidFill>
                <a:srgbClr val="FF0000"/>
              </a:solidFill>
            </a:endParaRPr>
          </a:p>
          <a:p>
            <a:r>
              <a:rPr lang="ja-JP" altLang="en-US" sz="2400" b="1" dirty="0" smtClean="0">
                <a:solidFill>
                  <a:srgbClr val="FF0000"/>
                </a:solidFill>
              </a:rPr>
              <a:t>・破折歯などのデンタルエックス線写真</a:t>
            </a:r>
            <a:endParaRPr lang="en-US" altLang="ja-JP" sz="2400" b="1" dirty="0" smtClean="0">
              <a:solidFill>
                <a:srgbClr val="FF0000"/>
              </a:solidFill>
            </a:endParaRPr>
          </a:p>
          <a:p>
            <a:r>
              <a:rPr lang="ja-JP" altLang="en-US" sz="2400" b="1" dirty="0" smtClean="0">
                <a:solidFill>
                  <a:srgbClr val="FF0000"/>
                </a:solidFill>
              </a:rPr>
              <a:t>・根管治療歯の術前後のデンタルエックス線写真</a:t>
            </a:r>
            <a:endParaRPr lang="en-US" altLang="ja-JP" sz="2400" b="1" dirty="0" smtClean="0">
              <a:solidFill>
                <a:srgbClr val="FF0000"/>
              </a:solidFill>
            </a:endParaRPr>
          </a:p>
          <a:p>
            <a:r>
              <a:rPr lang="ja-JP" altLang="en-US" sz="2400" b="1" dirty="0" smtClean="0">
                <a:solidFill>
                  <a:srgbClr val="FF0000"/>
                </a:solidFill>
              </a:rPr>
              <a:t>・症例に関連した歯科治療歯のデンタルエックス線写真</a:t>
            </a:r>
            <a:endParaRPr lang="en-US" altLang="ja-JP" sz="2400" b="1" dirty="0" smtClean="0">
              <a:solidFill>
                <a:srgbClr val="FF0000"/>
              </a:solidFill>
            </a:endParaRPr>
          </a:p>
          <a:p>
            <a:r>
              <a:rPr lang="ja-JP" altLang="en-US" sz="2400" b="1" dirty="0" smtClean="0">
                <a:solidFill>
                  <a:srgbClr val="FF0000"/>
                </a:solidFill>
              </a:rPr>
              <a:t>・歯周病のデンタル１０～１４枚法写真</a:t>
            </a:r>
            <a:endParaRPr lang="en-US" altLang="ja-JP" sz="2400" b="1" dirty="0" smtClean="0">
              <a:solidFill>
                <a:srgbClr val="FF0000"/>
              </a:solidFill>
            </a:endParaRPr>
          </a:p>
        </p:txBody>
      </p:sp>
    </p:spTree>
    <p:extLst>
      <p:ext uri="{BB962C8B-B14F-4D97-AF65-F5344CB8AC3E}">
        <p14:creationId xmlns:p14="http://schemas.microsoft.com/office/powerpoint/2010/main" val="12971803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7920880" cy="792088"/>
          </a:xfrm>
        </p:spPr>
        <p:txBody>
          <a:bodyPr>
            <a:normAutofit/>
          </a:bodyPr>
          <a:lstStyle/>
          <a:p>
            <a:r>
              <a:rPr kumimoji="1" lang="ja-JP" altLang="en-US" sz="2800" dirty="0" smtClean="0"/>
              <a:t>診　断</a:t>
            </a:r>
            <a:endParaRPr kumimoji="1" lang="ja-JP" altLang="en-US" sz="2800" dirty="0"/>
          </a:p>
        </p:txBody>
      </p:sp>
      <p:sp>
        <p:nvSpPr>
          <p:cNvPr id="3" name="コンテンツ プレースホルダー 2"/>
          <p:cNvSpPr>
            <a:spLocks noGrp="1"/>
          </p:cNvSpPr>
          <p:nvPr>
            <p:ph idx="1"/>
          </p:nvPr>
        </p:nvSpPr>
        <p:spPr>
          <a:xfrm>
            <a:off x="323528" y="3645024"/>
            <a:ext cx="8496944" cy="3024336"/>
          </a:xfrm>
        </p:spPr>
        <p:txBody>
          <a:bodyPr>
            <a:noAutofit/>
          </a:bodyPr>
          <a:lstStyle/>
          <a:p>
            <a:pPr>
              <a:buNone/>
            </a:pPr>
            <a:r>
              <a:rPr lang="ja-JP" altLang="en-US" sz="2400" dirty="0" smtClean="0"/>
              <a:t>各種検査結果から判断できる診断名</a:t>
            </a:r>
            <a:endParaRPr lang="en-US" altLang="ja-JP" sz="2400" dirty="0" smtClean="0"/>
          </a:p>
          <a:p>
            <a:pPr>
              <a:buNone/>
            </a:pPr>
            <a:r>
              <a:rPr lang="ja-JP" altLang="en-US" sz="2400" dirty="0" smtClean="0"/>
              <a:t>　　　　（インプラント治療部位をメインに記載する）</a:t>
            </a:r>
            <a:endParaRPr lang="en-US" altLang="ja-JP" sz="2400" dirty="0" smtClean="0"/>
          </a:p>
          <a:p>
            <a:pPr>
              <a:buNone/>
            </a:pPr>
            <a:endParaRPr lang="en-US" altLang="ja-JP" sz="2400" dirty="0" smtClean="0"/>
          </a:p>
          <a:p>
            <a:pPr>
              <a:buNone/>
            </a:pPr>
            <a:r>
              <a:rPr lang="ja-JP" altLang="en-US" sz="2400" dirty="0" smtClean="0"/>
              <a:t>例）下顎右側６番欠損による咀嚼障害</a:t>
            </a:r>
            <a:endParaRPr lang="en-US" altLang="ja-JP" sz="2400" dirty="0" smtClean="0"/>
          </a:p>
          <a:p>
            <a:pPr>
              <a:buNone/>
            </a:pPr>
            <a:r>
              <a:rPr kumimoji="1" lang="ja-JP" altLang="en-US" sz="2400" dirty="0" smtClean="0"/>
              <a:t>　　上顎右側１番欠損による審美障害</a:t>
            </a:r>
            <a:endParaRPr kumimoji="1" lang="en-US" altLang="ja-JP" sz="2400" dirty="0" smtClean="0"/>
          </a:p>
          <a:p>
            <a:pPr>
              <a:buNone/>
            </a:pPr>
            <a:r>
              <a:rPr lang="ja-JP" altLang="en-US" sz="2400" dirty="0" smtClean="0"/>
              <a:t>　　上下左右臼歯部　中等度慢性歯周炎</a:t>
            </a:r>
            <a:endParaRPr lang="en-US" altLang="ja-JP" sz="2400" dirty="0" smtClean="0"/>
          </a:p>
          <a:p>
            <a:pPr>
              <a:buNone/>
            </a:pPr>
            <a:r>
              <a:rPr kumimoji="1" lang="ja-JP" altLang="en-US" sz="2400" dirty="0" smtClean="0"/>
              <a:t>　　下顎前歯部叢生　　など</a:t>
            </a:r>
            <a:endParaRPr kumimoji="1" lang="en-US" altLang="ja-JP" sz="2400" dirty="0" smtClean="0"/>
          </a:p>
        </p:txBody>
      </p:sp>
      <p:sp>
        <p:nvSpPr>
          <p:cNvPr id="4" name="テキスト ボックス 3"/>
          <p:cNvSpPr txBox="1"/>
          <p:nvPr/>
        </p:nvSpPr>
        <p:spPr>
          <a:xfrm>
            <a:off x="611560" y="980728"/>
            <a:ext cx="7560840" cy="2554545"/>
          </a:xfrm>
          <a:prstGeom prst="rect">
            <a:avLst/>
          </a:prstGeom>
          <a:solidFill>
            <a:schemeClr val="bg2">
              <a:lumMod val="90000"/>
            </a:schemeClr>
          </a:solidFill>
        </p:spPr>
        <p:txBody>
          <a:bodyPr wrap="square" rtlCol="0">
            <a:spAutoFit/>
          </a:bodyPr>
          <a:lstStyle/>
          <a:p>
            <a:pPr algn="ctr"/>
            <a:endParaRPr kumimoji="1" lang="en-US" altLang="ja-JP" sz="3200" dirty="0" smtClean="0"/>
          </a:p>
          <a:p>
            <a:pPr algn="ctr"/>
            <a:endParaRPr lang="en-US" altLang="ja-JP" sz="3200" dirty="0" smtClean="0"/>
          </a:p>
          <a:p>
            <a:pPr algn="ctr"/>
            <a:r>
              <a:rPr kumimoji="1" lang="ja-JP" altLang="en-US" sz="3200" dirty="0" smtClean="0"/>
              <a:t>術前（初診時）パノラマエックス線写真</a:t>
            </a:r>
            <a:endParaRPr kumimoji="1" lang="en-US" altLang="ja-JP" sz="3200" dirty="0" smtClean="0"/>
          </a:p>
          <a:p>
            <a:pPr algn="ctr"/>
            <a:endParaRPr kumimoji="1" lang="en-US" altLang="ja-JP" sz="3200" dirty="0" smtClean="0"/>
          </a:p>
          <a:p>
            <a:pPr algn="ctr"/>
            <a:endParaRPr lang="en-US" altLang="ja-JP" sz="3200" dirty="0"/>
          </a:p>
        </p:txBody>
      </p:sp>
      <p:sp>
        <p:nvSpPr>
          <p:cNvPr id="5" name="テキスト ボックス 4"/>
          <p:cNvSpPr txBox="1"/>
          <p:nvPr/>
        </p:nvSpPr>
        <p:spPr>
          <a:xfrm>
            <a:off x="5580112" y="260648"/>
            <a:ext cx="3168352" cy="1200329"/>
          </a:xfrm>
          <a:prstGeom prst="rect">
            <a:avLst/>
          </a:prstGeom>
          <a:noFill/>
        </p:spPr>
        <p:txBody>
          <a:bodyPr wrap="square" rtlCol="0">
            <a:spAutoFit/>
          </a:bodyPr>
          <a:lstStyle/>
          <a:p>
            <a:r>
              <a:rPr kumimoji="1" lang="ja-JP" altLang="en-US" sz="2400" dirty="0" smtClean="0">
                <a:solidFill>
                  <a:srgbClr val="FF0000"/>
                </a:solidFill>
              </a:rPr>
              <a:t>エックス線写真を映写しながら概要を発表してください。</a:t>
            </a:r>
            <a:endParaRPr kumimoji="1" lang="ja-JP" altLang="en-US" sz="2400" dirty="0">
              <a:solidFill>
                <a:srgbClr val="FF0000"/>
              </a:solidFill>
            </a:endParaRPr>
          </a:p>
        </p:txBody>
      </p:sp>
    </p:spTree>
    <p:extLst>
      <p:ext uri="{BB962C8B-B14F-4D97-AF65-F5344CB8AC3E}">
        <p14:creationId xmlns:p14="http://schemas.microsoft.com/office/powerpoint/2010/main" val="405385308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557</Words>
  <Application>Microsoft Office PowerPoint</Application>
  <PresentationFormat>画面に合わせる (4:3)</PresentationFormat>
  <Paragraphs>153</Paragraphs>
  <Slides>16</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16</vt:i4>
      </vt:variant>
    </vt:vector>
  </HeadingPairs>
  <TitlesOfParts>
    <vt:vector size="21" baseType="lpstr">
      <vt:lpstr>ＭＳ Ｐゴシック</vt:lpstr>
      <vt:lpstr>Arial</vt:lpstr>
      <vt:lpstr>Calibri</vt:lpstr>
      <vt:lpstr>Wingdings</vt:lpstr>
      <vt:lpstr>Office ​​テーマ</vt:lpstr>
      <vt:lpstr>○○欠損部にインプラントを用いて治療を行った１症例</vt:lpstr>
      <vt:lpstr>症例の概要</vt:lpstr>
      <vt:lpstr>症例の概要</vt:lpstr>
      <vt:lpstr>口腔内写真（治療前）</vt:lpstr>
      <vt:lpstr>歯周組織検査</vt:lpstr>
      <vt:lpstr>症例の経過に関連した デンタルエックス線写真などの資料</vt:lpstr>
      <vt:lpstr>術前の欠損部の状態を診査資料 ＣＴ、模型、セファロエックス線　など （必要であれば）</vt:lpstr>
      <vt:lpstr>CTなど、その他の資料</vt:lpstr>
      <vt:lpstr>診　断</vt:lpstr>
      <vt:lpstr>治療計画</vt:lpstr>
      <vt:lpstr>治療内容</vt:lpstr>
      <vt:lpstr>インプラントの治療経過</vt:lpstr>
      <vt:lpstr>経過観察</vt:lpstr>
      <vt:lpstr>口腔内写真（治療後）</vt:lpstr>
      <vt:lpstr>考察 （必要であれば記載、症例報告ではなくてもかまいません）</vt:lpstr>
      <vt:lpstr>結論</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Akira Komuro</dc:creator>
  <cp:lastModifiedBy>Takashi Sakamoto</cp:lastModifiedBy>
  <cp:revision>26</cp:revision>
  <dcterms:created xsi:type="dcterms:W3CDTF">2013-09-13T04:35:03Z</dcterms:created>
  <dcterms:modified xsi:type="dcterms:W3CDTF">2018-04-17T06:12:53Z</dcterms:modified>
</cp:coreProperties>
</file>